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79" r:id="rId3"/>
    <p:sldId id="280" r:id="rId4"/>
    <p:sldId id="281" r:id="rId5"/>
    <p:sldId id="282" r:id="rId6"/>
    <p:sldId id="278" r:id="rId7"/>
    <p:sldId id="258" r:id="rId8"/>
    <p:sldId id="257" r:id="rId9"/>
    <p:sldId id="262" r:id="rId10"/>
    <p:sldId id="266" r:id="rId11"/>
    <p:sldId id="268" r:id="rId12"/>
    <p:sldId id="267" r:id="rId13"/>
    <p:sldId id="261" r:id="rId14"/>
    <p:sldId id="260" r:id="rId15"/>
    <p:sldId id="263" r:id="rId16"/>
    <p:sldId id="264" r:id="rId17"/>
    <p:sldId id="265" r:id="rId18"/>
    <p:sldId id="269" r:id="rId19"/>
    <p:sldId id="270" r:id="rId20"/>
    <p:sldId id="271" r:id="rId21"/>
    <p:sldId id="272" r:id="rId22"/>
    <p:sldId id="273" r:id="rId23"/>
    <p:sldId id="274" r:id="rId24"/>
    <p:sldId id="275" r:id="rId25"/>
    <p:sldId id="276" r:id="rId26"/>
    <p:sldId id="27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04"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2E86AB-AE14-461D-AAEE-EB2B3B9DFA2A}" type="datetimeFigureOut">
              <a:rPr lang="en-US" smtClean="0"/>
              <a:t>7/13/2019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CD567E-FDF4-4ADE-85B0-7543A6DBE153}" type="slidenum">
              <a:rPr lang="en-US" smtClean="0"/>
              <a:t>‹#›</a:t>
            </a:fld>
            <a:endParaRPr lang="en-US"/>
          </a:p>
        </p:txBody>
      </p:sp>
    </p:spTree>
    <p:extLst>
      <p:ext uri="{BB962C8B-B14F-4D97-AF65-F5344CB8AC3E}">
        <p14:creationId xmlns:p14="http://schemas.microsoft.com/office/powerpoint/2010/main" val="1299896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CD567E-FDF4-4ADE-85B0-7543A6DBE153}" type="slidenum">
              <a:rPr lang="en-US" smtClean="0"/>
              <a:t>4</a:t>
            </a:fld>
            <a:endParaRPr lang="en-US"/>
          </a:p>
        </p:txBody>
      </p:sp>
    </p:spTree>
    <p:extLst>
      <p:ext uri="{BB962C8B-B14F-4D97-AF65-F5344CB8AC3E}">
        <p14:creationId xmlns:p14="http://schemas.microsoft.com/office/powerpoint/2010/main" val="398507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CD567E-FDF4-4ADE-85B0-7543A6DBE153}" type="slidenum">
              <a:rPr lang="en-US" smtClean="0"/>
              <a:t>8</a:t>
            </a:fld>
            <a:endParaRPr lang="en-US"/>
          </a:p>
        </p:txBody>
      </p:sp>
    </p:spTree>
    <p:extLst>
      <p:ext uri="{BB962C8B-B14F-4D97-AF65-F5344CB8AC3E}">
        <p14:creationId xmlns:p14="http://schemas.microsoft.com/office/powerpoint/2010/main" val="3387957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CD567E-FDF4-4ADE-85B0-7543A6DBE153}" type="slidenum">
              <a:rPr lang="en-US" smtClean="0"/>
              <a:t>9</a:t>
            </a:fld>
            <a:endParaRPr lang="en-US"/>
          </a:p>
        </p:txBody>
      </p:sp>
    </p:spTree>
    <p:extLst>
      <p:ext uri="{BB962C8B-B14F-4D97-AF65-F5344CB8AC3E}">
        <p14:creationId xmlns:p14="http://schemas.microsoft.com/office/powerpoint/2010/main" val="4134361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FEA84-979E-4ABE-B612-3212C14E64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133D44-1BA1-40EA-BCE2-F6DE74AAC0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376FC5-0FAD-4CA4-85C3-73B7E80FEB87}"/>
              </a:ext>
            </a:extLst>
          </p:cNvPr>
          <p:cNvSpPr>
            <a:spLocks noGrp="1"/>
          </p:cNvSpPr>
          <p:nvPr>
            <p:ph type="dt" sz="half" idx="10"/>
          </p:nvPr>
        </p:nvSpPr>
        <p:spPr/>
        <p:txBody>
          <a:bodyPr/>
          <a:lstStyle/>
          <a:p>
            <a:fld id="{B39DCFE8-C6AB-4E0B-92E1-8D2ABFC30594}" type="datetimeFigureOut">
              <a:rPr lang="en-US" smtClean="0"/>
              <a:t>7/13/2019</a:t>
            </a:fld>
            <a:endParaRPr lang="en-US"/>
          </a:p>
        </p:txBody>
      </p:sp>
      <p:sp>
        <p:nvSpPr>
          <p:cNvPr id="5" name="Footer Placeholder 4">
            <a:extLst>
              <a:ext uri="{FF2B5EF4-FFF2-40B4-BE49-F238E27FC236}">
                <a16:creationId xmlns:a16="http://schemas.microsoft.com/office/drawing/2014/main" id="{810E414C-9FE8-4CD5-AC16-3673A21718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442597-D0C1-4721-851C-300E9AAF1E5B}"/>
              </a:ext>
            </a:extLst>
          </p:cNvPr>
          <p:cNvSpPr>
            <a:spLocks noGrp="1"/>
          </p:cNvSpPr>
          <p:nvPr>
            <p:ph type="sldNum" sz="quarter" idx="12"/>
          </p:nvPr>
        </p:nvSpPr>
        <p:spPr/>
        <p:txBody>
          <a:bodyPr/>
          <a:lstStyle/>
          <a:p>
            <a:fld id="{4AF19646-1766-45AF-A588-C542BAD687FD}" type="slidenum">
              <a:rPr lang="en-US" smtClean="0"/>
              <a:t>‹#›</a:t>
            </a:fld>
            <a:endParaRPr lang="en-US"/>
          </a:p>
        </p:txBody>
      </p:sp>
    </p:spTree>
    <p:extLst>
      <p:ext uri="{BB962C8B-B14F-4D97-AF65-F5344CB8AC3E}">
        <p14:creationId xmlns:p14="http://schemas.microsoft.com/office/powerpoint/2010/main" val="2343617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A887A-5C24-464B-97B1-073CC2EF06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EB814A-4237-4F74-838B-30BE2B278E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9AE247-5822-48E8-BB64-64DF79131C14}"/>
              </a:ext>
            </a:extLst>
          </p:cNvPr>
          <p:cNvSpPr>
            <a:spLocks noGrp="1"/>
          </p:cNvSpPr>
          <p:nvPr>
            <p:ph type="dt" sz="half" idx="10"/>
          </p:nvPr>
        </p:nvSpPr>
        <p:spPr/>
        <p:txBody>
          <a:bodyPr/>
          <a:lstStyle/>
          <a:p>
            <a:fld id="{B39DCFE8-C6AB-4E0B-92E1-8D2ABFC30594}" type="datetimeFigureOut">
              <a:rPr lang="en-US" smtClean="0"/>
              <a:t>7/13/2019</a:t>
            </a:fld>
            <a:endParaRPr lang="en-US"/>
          </a:p>
        </p:txBody>
      </p:sp>
      <p:sp>
        <p:nvSpPr>
          <p:cNvPr id="5" name="Footer Placeholder 4">
            <a:extLst>
              <a:ext uri="{FF2B5EF4-FFF2-40B4-BE49-F238E27FC236}">
                <a16:creationId xmlns:a16="http://schemas.microsoft.com/office/drawing/2014/main" id="{B4077CB7-851F-4637-90D7-4ADF916EA7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D1CC8-7A8B-4742-9CD5-23C37F31A578}"/>
              </a:ext>
            </a:extLst>
          </p:cNvPr>
          <p:cNvSpPr>
            <a:spLocks noGrp="1"/>
          </p:cNvSpPr>
          <p:nvPr>
            <p:ph type="sldNum" sz="quarter" idx="12"/>
          </p:nvPr>
        </p:nvSpPr>
        <p:spPr/>
        <p:txBody>
          <a:bodyPr/>
          <a:lstStyle/>
          <a:p>
            <a:fld id="{4AF19646-1766-45AF-A588-C542BAD687FD}" type="slidenum">
              <a:rPr lang="en-US" smtClean="0"/>
              <a:t>‹#›</a:t>
            </a:fld>
            <a:endParaRPr lang="en-US"/>
          </a:p>
        </p:txBody>
      </p:sp>
    </p:spTree>
    <p:extLst>
      <p:ext uri="{BB962C8B-B14F-4D97-AF65-F5344CB8AC3E}">
        <p14:creationId xmlns:p14="http://schemas.microsoft.com/office/powerpoint/2010/main" val="4164148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E8528C-1480-4786-B2D3-335655D398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D4A020-EAD4-4642-9E8C-8D86F90101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D769E0-12FE-48D8-BE2D-FB42FB4EEC1C}"/>
              </a:ext>
            </a:extLst>
          </p:cNvPr>
          <p:cNvSpPr>
            <a:spLocks noGrp="1"/>
          </p:cNvSpPr>
          <p:nvPr>
            <p:ph type="dt" sz="half" idx="10"/>
          </p:nvPr>
        </p:nvSpPr>
        <p:spPr/>
        <p:txBody>
          <a:bodyPr/>
          <a:lstStyle/>
          <a:p>
            <a:fld id="{B39DCFE8-C6AB-4E0B-92E1-8D2ABFC30594}" type="datetimeFigureOut">
              <a:rPr lang="en-US" smtClean="0"/>
              <a:t>7/13/2019</a:t>
            </a:fld>
            <a:endParaRPr lang="en-US"/>
          </a:p>
        </p:txBody>
      </p:sp>
      <p:sp>
        <p:nvSpPr>
          <p:cNvPr id="5" name="Footer Placeholder 4">
            <a:extLst>
              <a:ext uri="{FF2B5EF4-FFF2-40B4-BE49-F238E27FC236}">
                <a16:creationId xmlns:a16="http://schemas.microsoft.com/office/drawing/2014/main" id="{0698F3DD-1F0B-4107-B356-AC88C21449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5D7CE5-5AE6-45C9-B2B9-2777A445AB2F}"/>
              </a:ext>
            </a:extLst>
          </p:cNvPr>
          <p:cNvSpPr>
            <a:spLocks noGrp="1"/>
          </p:cNvSpPr>
          <p:nvPr>
            <p:ph type="sldNum" sz="quarter" idx="12"/>
          </p:nvPr>
        </p:nvSpPr>
        <p:spPr/>
        <p:txBody>
          <a:bodyPr/>
          <a:lstStyle/>
          <a:p>
            <a:fld id="{4AF19646-1766-45AF-A588-C542BAD687FD}" type="slidenum">
              <a:rPr lang="en-US" smtClean="0"/>
              <a:t>‹#›</a:t>
            </a:fld>
            <a:endParaRPr lang="en-US"/>
          </a:p>
        </p:txBody>
      </p:sp>
    </p:spTree>
    <p:extLst>
      <p:ext uri="{BB962C8B-B14F-4D97-AF65-F5344CB8AC3E}">
        <p14:creationId xmlns:p14="http://schemas.microsoft.com/office/powerpoint/2010/main" val="889790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19A8B-B9A4-416C-9BA4-BCA9C395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203411-1D68-4FF2-92D3-B3730B4C58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72411B-7E30-4501-9F17-18205F847FA7}"/>
              </a:ext>
            </a:extLst>
          </p:cNvPr>
          <p:cNvSpPr>
            <a:spLocks noGrp="1"/>
          </p:cNvSpPr>
          <p:nvPr>
            <p:ph type="dt" sz="half" idx="10"/>
          </p:nvPr>
        </p:nvSpPr>
        <p:spPr/>
        <p:txBody>
          <a:bodyPr/>
          <a:lstStyle/>
          <a:p>
            <a:fld id="{B39DCFE8-C6AB-4E0B-92E1-8D2ABFC30594}" type="datetimeFigureOut">
              <a:rPr lang="en-US" smtClean="0"/>
              <a:t>7/13/2019</a:t>
            </a:fld>
            <a:endParaRPr lang="en-US"/>
          </a:p>
        </p:txBody>
      </p:sp>
      <p:sp>
        <p:nvSpPr>
          <p:cNvPr id="5" name="Footer Placeholder 4">
            <a:extLst>
              <a:ext uri="{FF2B5EF4-FFF2-40B4-BE49-F238E27FC236}">
                <a16:creationId xmlns:a16="http://schemas.microsoft.com/office/drawing/2014/main" id="{CD0922DB-9108-41C9-BF36-9BF71CCC66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CDC4A-209A-46C0-8AFA-23CAADBA3780}"/>
              </a:ext>
            </a:extLst>
          </p:cNvPr>
          <p:cNvSpPr>
            <a:spLocks noGrp="1"/>
          </p:cNvSpPr>
          <p:nvPr>
            <p:ph type="sldNum" sz="quarter" idx="12"/>
          </p:nvPr>
        </p:nvSpPr>
        <p:spPr/>
        <p:txBody>
          <a:bodyPr/>
          <a:lstStyle/>
          <a:p>
            <a:fld id="{4AF19646-1766-45AF-A588-C542BAD687FD}" type="slidenum">
              <a:rPr lang="en-US" smtClean="0"/>
              <a:t>‹#›</a:t>
            </a:fld>
            <a:endParaRPr lang="en-US"/>
          </a:p>
        </p:txBody>
      </p:sp>
    </p:spTree>
    <p:extLst>
      <p:ext uri="{BB962C8B-B14F-4D97-AF65-F5344CB8AC3E}">
        <p14:creationId xmlns:p14="http://schemas.microsoft.com/office/powerpoint/2010/main" val="1180677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FA8C3-150C-438C-9C9C-C220C5BD60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4EF0A7-DA91-4F46-87E9-7BCE6718E8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7F31E9-3C9F-4749-9C65-BBCD9B8DB48C}"/>
              </a:ext>
            </a:extLst>
          </p:cNvPr>
          <p:cNvSpPr>
            <a:spLocks noGrp="1"/>
          </p:cNvSpPr>
          <p:nvPr>
            <p:ph type="dt" sz="half" idx="10"/>
          </p:nvPr>
        </p:nvSpPr>
        <p:spPr/>
        <p:txBody>
          <a:bodyPr/>
          <a:lstStyle/>
          <a:p>
            <a:fld id="{B39DCFE8-C6AB-4E0B-92E1-8D2ABFC30594}" type="datetimeFigureOut">
              <a:rPr lang="en-US" smtClean="0"/>
              <a:t>7/13/2019</a:t>
            </a:fld>
            <a:endParaRPr lang="en-US"/>
          </a:p>
        </p:txBody>
      </p:sp>
      <p:sp>
        <p:nvSpPr>
          <p:cNvPr id="5" name="Footer Placeholder 4">
            <a:extLst>
              <a:ext uri="{FF2B5EF4-FFF2-40B4-BE49-F238E27FC236}">
                <a16:creationId xmlns:a16="http://schemas.microsoft.com/office/drawing/2014/main" id="{4C6285F2-6C3B-4F6E-B75D-0FF5A6BDFE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A42E4-2FCC-40A2-8014-418EF12FB6EF}"/>
              </a:ext>
            </a:extLst>
          </p:cNvPr>
          <p:cNvSpPr>
            <a:spLocks noGrp="1"/>
          </p:cNvSpPr>
          <p:nvPr>
            <p:ph type="sldNum" sz="quarter" idx="12"/>
          </p:nvPr>
        </p:nvSpPr>
        <p:spPr/>
        <p:txBody>
          <a:bodyPr/>
          <a:lstStyle/>
          <a:p>
            <a:fld id="{4AF19646-1766-45AF-A588-C542BAD687FD}" type="slidenum">
              <a:rPr lang="en-US" smtClean="0"/>
              <a:t>‹#›</a:t>
            </a:fld>
            <a:endParaRPr lang="en-US"/>
          </a:p>
        </p:txBody>
      </p:sp>
    </p:spTree>
    <p:extLst>
      <p:ext uri="{BB962C8B-B14F-4D97-AF65-F5344CB8AC3E}">
        <p14:creationId xmlns:p14="http://schemas.microsoft.com/office/powerpoint/2010/main" val="2154374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6F15-70EE-4A23-9EE9-DFBEFDA1C2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678ED4-FE37-48D5-84F7-4CCA8B8F73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0191AB-5CA5-4CFE-89FD-B6B64D6AB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CC425C-42F2-4E35-AE7D-6C9308B7AB78}"/>
              </a:ext>
            </a:extLst>
          </p:cNvPr>
          <p:cNvSpPr>
            <a:spLocks noGrp="1"/>
          </p:cNvSpPr>
          <p:nvPr>
            <p:ph type="dt" sz="half" idx="10"/>
          </p:nvPr>
        </p:nvSpPr>
        <p:spPr/>
        <p:txBody>
          <a:bodyPr/>
          <a:lstStyle/>
          <a:p>
            <a:fld id="{B39DCFE8-C6AB-4E0B-92E1-8D2ABFC30594}" type="datetimeFigureOut">
              <a:rPr lang="en-US" smtClean="0"/>
              <a:t>7/13/2019</a:t>
            </a:fld>
            <a:endParaRPr lang="en-US"/>
          </a:p>
        </p:txBody>
      </p:sp>
      <p:sp>
        <p:nvSpPr>
          <p:cNvPr id="6" name="Footer Placeholder 5">
            <a:extLst>
              <a:ext uri="{FF2B5EF4-FFF2-40B4-BE49-F238E27FC236}">
                <a16:creationId xmlns:a16="http://schemas.microsoft.com/office/drawing/2014/main" id="{A707CADF-B44B-44F0-BB88-3EB970EDE7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3A3920-71A9-45AA-8FCF-D3DE2489A2A0}"/>
              </a:ext>
            </a:extLst>
          </p:cNvPr>
          <p:cNvSpPr>
            <a:spLocks noGrp="1"/>
          </p:cNvSpPr>
          <p:nvPr>
            <p:ph type="sldNum" sz="quarter" idx="12"/>
          </p:nvPr>
        </p:nvSpPr>
        <p:spPr/>
        <p:txBody>
          <a:bodyPr/>
          <a:lstStyle/>
          <a:p>
            <a:fld id="{4AF19646-1766-45AF-A588-C542BAD687FD}" type="slidenum">
              <a:rPr lang="en-US" smtClean="0"/>
              <a:t>‹#›</a:t>
            </a:fld>
            <a:endParaRPr lang="en-US"/>
          </a:p>
        </p:txBody>
      </p:sp>
    </p:spTree>
    <p:extLst>
      <p:ext uri="{BB962C8B-B14F-4D97-AF65-F5344CB8AC3E}">
        <p14:creationId xmlns:p14="http://schemas.microsoft.com/office/powerpoint/2010/main" val="3835235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EA39F-2424-4BA4-8A6C-5FD4093A9F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A33B13-CAE0-457E-B650-5D31347C69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289605-107D-4282-A544-2219D01DCB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CBFB87-77AC-4A58-80AC-B6EB40853A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5814CB-1528-4B3E-A62A-F6C3FABA4D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EB4273-A22C-4B14-A893-664CA5939864}"/>
              </a:ext>
            </a:extLst>
          </p:cNvPr>
          <p:cNvSpPr>
            <a:spLocks noGrp="1"/>
          </p:cNvSpPr>
          <p:nvPr>
            <p:ph type="dt" sz="half" idx="10"/>
          </p:nvPr>
        </p:nvSpPr>
        <p:spPr/>
        <p:txBody>
          <a:bodyPr/>
          <a:lstStyle/>
          <a:p>
            <a:fld id="{B39DCFE8-C6AB-4E0B-92E1-8D2ABFC30594}" type="datetimeFigureOut">
              <a:rPr lang="en-US" smtClean="0"/>
              <a:t>7/13/2019</a:t>
            </a:fld>
            <a:endParaRPr lang="en-US"/>
          </a:p>
        </p:txBody>
      </p:sp>
      <p:sp>
        <p:nvSpPr>
          <p:cNvPr id="8" name="Footer Placeholder 7">
            <a:extLst>
              <a:ext uri="{FF2B5EF4-FFF2-40B4-BE49-F238E27FC236}">
                <a16:creationId xmlns:a16="http://schemas.microsoft.com/office/drawing/2014/main" id="{744BD9C4-C5A6-4E14-811E-EF46D0DF9A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28CF90-3C09-45B3-96F9-300E9504FDA6}"/>
              </a:ext>
            </a:extLst>
          </p:cNvPr>
          <p:cNvSpPr>
            <a:spLocks noGrp="1"/>
          </p:cNvSpPr>
          <p:nvPr>
            <p:ph type="sldNum" sz="quarter" idx="12"/>
          </p:nvPr>
        </p:nvSpPr>
        <p:spPr/>
        <p:txBody>
          <a:bodyPr/>
          <a:lstStyle/>
          <a:p>
            <a:fld id="{4AF19646-1766-45AF-A588-C542BAD687FD}" type="slidenum">
              <a:rPr lang="en-US" smtClean="0"/>
              <a:t>‹#›</a:t>
            </a:fld>
            <a:endParaRPr lang="en-US"/>
          </a:p>
        </p:txBody>
      </p:sp>
    </p:spTree>
    <p:extLst>
      <p:ext uri="{BB962C8B-B14F-4D97-AF65-F5344CB8AC3E}">
        <p14:creationId xmlns:p14="http://schemas.microsoft.com/office/powerpoint/2010/main" val="507113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1EBD-E3B7-4578-BEF5-F536F7390F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1CF79-1C59-473F-BA87-E998B664482D}"/>
              </a:ext>
            </a:extLst>
          </p:cNvPr>
          <p:cNvSpPr>
            <a:spLocks noGrp="1"/>
          </p:cNvSpPr>
          <p:nvPr>
            <p:ph type="dt" sz="half" idx="10"/>
          </p:nvPr>
        </p:nvSpPr>
        <p:spPr/>
        <p:txBody>
          <a:bodyPr/>
          <a:lstStyle/>
          <a:p>
            <a:fld id="{B39DCFE8-C6AB-4E0B-92E1-8D2ABFC30594}" type="datetimeFigureOut">
              <a:rPr lang="en-US" smtClean="0"/>
              <a:t>7/13/2019</a:t>
            </a:fld>
            <a:endParaRPr lang="en-US"/>
          </a:p>
        </p:txBody>
      </p:sp>
      <p:sp>
        <p:nvSpPr>
          <p:cNvPr id="4" name="Footer Placeholder 3">
            <a:extLst>
              <a:ext uri="{FF2B5EF4-FFF2-40B4-BE49-F238E27FC236}">
                <a16:creationId xmlns:a16="http://schemas.microsoft.com/office/drawing/2014/main" id="{52A3AC60-81DA-4347-B146-71831A1694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770F35-CC2F-42C1-A431-5640B9FF9FE9}"/>
              </a:ext>
            </a:extLst>
          </p:cNvPr>
          <p:cNvSpPr>
            <a:spLocks noGrp="1"/>
          </p:cNvSpPr>
          <p:nvPr>
            <p:ph type="sldNum" sz="quarter" idx="12"/>
          </p:nvPr>
        </p:nvSpPr>
        <p:spPr/>
        <p:txBody>
          <a:bodyPr/>
          <a:lstStyle/>
          <a:p>
            <a:fld id="{4AF19646-1766-45AF-A588-C542BAD687FD}" type="slidenum">
              <a:rPr lang="en-US" smtClean="0"/>
              <a:t>‹#›</a:t>
            </a:fld>
            <a:endParaRPr lang="en-US"/>
          </a:p>
        </p:txBody>
      </p:sp>
    </p:spTree>
    <p:extLst>
      <p:ext uri="{BB962C8B-B14F-4D97-AF65-F5344CB8AC3E}">
        <p14:creationId xmlns:p14="http://schemas.microsoft.com/office/powerpoint/2010/main" val="1583043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FA1F55-172C-4469-8327-CF0498678750}"/>
              </a:ext>
            </a:extLst>
          </p:cNvPr>
          <p:cNvSpPr>
            <a:spLocks noGrp="1"/>
          </p:cNvSpPr>
          <p:nvPr>
            <p:ph type="dt" sz="half" idx="10"/>
          </p:nvPr>
        </p:nvSpPr>
        <p:spPr/>
        <p:txBody>
          <a:bodyPr/>
          <a:lstStyle/>
          <a:p>
            <a:fld id="{B39DCFE8-C6AB-4E0B-92E1-8D2ABFC30594}" type="datetimeFigureOut">
              <a:rPr lang="en-US" smtClean="0"/>
              <a:t>7/13/2019</a:t>
            </a:fld>
            <a:endParaRPr lang="en-US"/>
          </a:p>
        </p:txBody>
      </p:sp>
      <p:sp>
        <p:nvSpPr>
          <p:cNvPr id="3" name="Footer Placeholder 2">
            <a:extLst>
              <a:ext uri="{FF2B5EF4-FFF2-40B4-BE49-F238E27FC236}">
                <a16:creationId xmlns:a16="http://schemas.microsoft.com/office/drawing/2014/main" id="{C974C41A-E690-4046-82E5-0E24625559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9D6E5C-0649-4572-804C-725B77928CD8}"/>
              </a:ext>
            </a:extLst>
          </p:cNvPr>
          <p:cNvSpPr>
            <a:spLocks noGrp="1"/>
          </p:cNvSpPr>
          <p:nvPr>
            <p:ph type="sldNum" sz="quarter" idx="12"/>
          </p:nvPr>
        </p:nvSpPr>
        <p:spPr/>
        <p:txBody>
          <a:bodyPr/>
          <a:lstStyle/>
          <a:p>
            <a:fld id="{4AF19646-1766-45AF-A588-C542BAD687FD}" type="slidenum">
              <a:rPr lang="en-US" smtClean="0"/>
              <a:t>‹#›</a:t>
            </a:fld>
            <a:endParaRPr lang="en-US"/>
          </a:p>
        </p:txBody>
      </p:sp>
    </p:spTree>
    <p:extLst>
      <p:ext uri="{BB962C8B-B14F-4D97-AF65-F5344CB8AC3E}">
        <p14:creationId xmlns:p14="http://schemas.microsoft.com/office/powerpoint/2010/main" val="1366754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62B71-6543-4AED-8E04-B0E121A4DC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C485FD-5D44-4F70-BAF0-4C0F7B9E4E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FBF34E-40A3-4485-A348-E67C750EC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4406B2-7C44-4118-91BE-0091190F991F}"/>
              </a:ext>
            </a:extLst>
          </p:cNvPr>
          <p:cNvSpPr>
            <a:spLocks noGrp="1"/>
          </p:cNvSpPr>
          <p:nvPr>
            <p:ph type="dt" sz="half" idx="10"/>
          </p:nvPr>
        </p:nvSpPr>
        <p:spPr/>
        <p:txBody>
          <a:bodyPr/>
          <a:lstStyle/>
          <a:p>
            <a:fld id="{B39DCFE8-C6AB-4E0B-92E1-8D2ABFC30594}" type="datetimeFigureOut">
              <a:rPr lang="en-US" smtClean="0"/>
              <a:t>7/13/2019</a:t>
            </a:fld>
            <a:endParaRPr lang="en-US"/>
          </a:p>
        </p:txBody>
      </p:sp>
      <p:sp>
        <p:nvSpPr>
          <p:cNvPr id="6" name="Footer Placeholder 5">
            <a:extLst>
              <a:ext uri="{FF2B5EF4-FFF2-40B4-BE49-F238E27FC236}">
                <a16:creationId xmlns:a16="http://schemas.microsoft.com/office/drawing/2014/main" id="{D49F55D7-903C-4D14-9C79-88FB889A6D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FCA6F0-0A4C-40B5-B763-C45B01F2704C}"/>
              </a:ext>
            </a:extLst>
          </p:cNvPr>
          <p:cNvSpPr>
            <a:spLocks noGrp="1"/>
          </p:cNvSpPr>
          <p:nvPr>
            <p:ph type="sldNum" sz="quarter" idx="12"/>
          </p:nvPr>
        </p:nvSpPr>
        <p:spPr/>
        <p:txBody>
          <a:bodyPr/>
          <a:lstStyle/>
          <a:p>
            <a:fld id="{4AF19646-1766-45AF-A588-C542BAD687FD}" type="slidenum">
              <a:rPr lang="en-US" smtClean="0"/>
              <a:t>‹#›</a:t>
            </a:fld>
            <a:endParaRPr lang="en-US"/>
          </a:p>
        </p:txBody>
      </p:sp>
    </p:spTree>
    <p:extLst>
      <p:ext uri="{BB962C8B-B14F-4D97-AF65-F5344CB8AC3E}">
        <p14:creationId xmlns:p14="http://schemas.microsoft.com/office/powerpoint/2010/main" val="1118571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FEF00-DD48-461F-87C2-A294A1B66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DBF9EE-E0ED-44C9-BCFB-53A5E5CCF5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0F53F3-BDCD-492C-9ACF-64E6A0D75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F4CD46-FE76-4115-B0C6-18B46C6AEDDC}"/>
              </a:ext>
            </a:extLst>
          </p:cNvPr>
          <p:cNvSpPr>
            <a:spLocks noGrp="1"/>
          </p:cNvSpPr>
          <p:nvPr>
            <p:ph type="dt" sz="half" idx="10"/>
          </p:nvPr>
        </p:nvSpPr>
        <p:spPr/>
        <p:txBody>
          <a:bodyPr/>
          <a:lstStyle/>
          <a:p>
            <a:fld id="{B39DCFE8-C6AB-4E0B-92E1-8D2ABFC30594}" type="datetimeFigureOut">
              <a:rPr lang="en-US" smtClean="0"/>
              <a:t>7/13/2019</a:t>
            </a:fld>
            <a:endParaRPr lang="en-US"/>
          </a:p>
        </p:txBody>
      </p:sp>
      <p:sp>
        <p:nvSpPr>
          <p:cNvPr id="6" name="Footer Placeholder 5">
            <a:extLst>
              <a:ext uri="{FF2B5EF4-FFF2-40B4-BE49-F238E27FC236}">
                <a16:creationId xmlns:a16="http://schemas.microsoft.com/office/drawing/2014/main" id="{E3E0F1F4-7350-49B5-B9AA-74141B9CF4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E92158-6AC5-459E-9CD4-DE1D9506FD8D}"/>
              </a:ext>
            </a:extLst>
          </p:cNvPr>
          <p:cNvSpPr>
            <a:spLocks noGrp="1"/>
          </p:cNvSpPr>
          <p:nvPr>
            <p:ph type="sldNum" sz="quarter" idx="12"/>
          </p:nvPr>
        </p:nvSpPr>
        <p:spPr/>
        <p:txBody>
          <a:bodyPr/>
          <a:lstStyle/>
          <a:p>
            <a:fld id="{4AF19646-1766-45AF-A588-C542BAD687FD}" type="slidenum">
              <a:rPr lang="en-US" smtClean="0"/>
              <a:t>‹#›</a:t>
            </a:fld>
            <a:endParaRPr lang="en-US"/>
          </a:p>
        </p:txBody>
      </p:sp>
    </p:spTree>
    <p:extLst>
      <p:ext uri="{BB962C8B-B14F-4D97-AF65-F5344CB8AC3E}">
        <p14:creationId xmlns:p14="http://schemas.microsoft.com/office/powerpoint/2010/main" val="2246681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83A3D-FC4E-4C2B-B6AE-ACF2F8143C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624B30-A4F4-47C3-AD01-7A07420154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44C04-1418-46EA-B45E-E685D4AD0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9DCFE8-C6AB-4E0B-92E1-8D2ABFC30594}" type="datetimeFigureOut">
              <a:rPr lang="en-US" smtClean="0"/>
              <a:t>7/13/2019</a:t>
            </a:fld>
            <a:endParaRPr lang="en-US"/>
          </a:p>
        </p:txBody>
      </p:sp>
      <p:sp>
        <p:nvSpPr>
          <p:cNvPr id="5" name="Footer Placeholder 4">
            <a:extLst>
              <a:ext uri="{FF2B5EF4-FFF2-40B4-BE49-F238E27FC236}">
                <a16:creationId xmlns:a16="http://schemas.microsoft.com/office/drawing/2014/main" id="{076B97BD-8FC0-46D0-8763-F6305A01A2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2CAEBD-7B1D-4CC3-8E42-AA21331EEF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F19646-1766-45AF-A588-C542BAD687FD}" type="slidenum">
              <a:rPr lang="en-US" smtClean="0"/>
              <a:t>‹#›</a:t>
            </a:fld>
            <a:endParaRPr lang="en-US"/>
          </a:p>
        </p:txBody>
      </p:sp>
    </p:spTree>
    <p:extLst>
      <p:ext uri="{BB962C8B-B14F-4D97-AF65-F5344CB8AC3E}">
        <p14:creationId xmlns:p14="http://schemas.microsoft.com/office/powerpoint/2010/main" val="2695468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Linear_relationship" TargetMode="External"/><Relationship Id="rId2" Type="http://schemas.openxmlformats.org/officeDocument/2006/relationships/hyperlink" Target="https://en.wikipedia.org/wiki/Artificial_neural_network" TargetMode="External"/><Relationship Id="rId1" Type="http://schemas.openxmlformats.org/officeDocument/2006/relationships/slideLayout" Target="../slideLayouts/slideLayout2.xml"/><Relationship Id="rId4" Type="http://schemas.openxmlformats.org/officeDocument/2006/relationships/hyperlink" Target="https://en.wikipedia.org/wiki/Primitive_data_typ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DF97-48BF-4707-8DE9-8420AB510BAB}"/>
              </a:ext>
            </a:extLst>
          </p:cNvPr>
          <p:cNvSpPr>
            <a:spLocks noGrp="1"/>
          </p:cNvSpPr>
          <p:nvPr>
            <p:ph type="ctrTitle"/>
          </p:nvPr>
        </p:nvSpPr>
        <p:spPr>
          <a:xfrm>
            <a:off x="1524000" y="914400"/>
            <a:ext cx="9144000" cy="1602032"/>
          </a:xfrm>
        </p:spPr>
        <p:txBody>
          <a:bodyPr/>
          <a:lstStyle/>
          <a:p>
            <a:r>
              <a:rPr lang="en-US" dirty="0">
                <a:solidFill>
                  <a:srgbClr val="FF0000"/>
                </a:solidFill>
              </a:rPr>
              <a:t>Global Terrorism Analysis</a:t>
            </a:r>
          </a:p>
        </p:txBody>
      </p:sp>
      <p:sp>
        <p:nvSpPr>
          <p:cNvPr id="3" name="Subtitle 2">
            <a:extLst>
              <a:ext uri="{FF2B5EF4-FFF2-40B4-BE49-F238E27FC236}">
                <a16:creationId xmlns:a16="http://schemas.microsoft.com/office/drawing/2014/main" id="{2858D4A0-D620-4A9D-AAC8-2B27AB386775}"/>
              </a:ext>
            </a:extLst>
          </p:cNvPr>
          <p:cNvSpPr>
            <a:spLocks noGrp="1"/>
          </p:cNvSpPr>
          <p:nvPr>
            <p:ph type="subTitle" idx="1"/>
          </p:nvPr>
        </p:nvSpPr>
        <p:spPr/>
        <p:txBody>
          <a:bodyPr>
            <a:normAutofit/>
          </a:bodyPr>
          <a:lstStyle/>
          <a:p>
            <a:pPr marL="342900" indent="-342900" algn="l">
              <a:buFontTx/>
              <a:buChar char="-"/>
            </a:pPr>
            <a:r>
              <a:rPr lang="en-US" sz="2000" dirty="0">
                <a:solidFill>
                  <a:srgbClr val="0070C0"/>
                </a:solidFill>
              </a:rPr>
              <a:t>Using ETL, Leaflet, Machine Learning, Django</a:t>
            </a:r>
          </a:p>
          <a:p>
            <a:pPr marL="342900" indent="-342900" algn="l">
              <a:buFontTx/>
              <a:buChar char="-"/>
            </a:pPr>
            <a:r>
              <a:rPr lang="en-US" sz="2000" dirty="0">
                <a:solidFill>
                  <a:srgbClr val="0070C0"/>
                </a:solidFill>
              </a:rPr>
              <a:t>Machine Learning used Linear Regression, Logistic Regression, Random Forest Classifier and Deep Learning Neural Network</a:t>
            </a:r>
          </a:p>
          <a:p>
            <a:pPr marL="342900" indent="-342900" algn="l">
              <a:buFontTx/>
              <a:buChar char="-"/>
            </a:pPr>
            <a:r>
              <a:rPr lang="en-US" sz="2000" dirty="0">
                <a:solidFill>
                  <a:srgbClr val="0070C0"/>
                </a:solidFill>
              </a:rPr>
              <a:t>Below are all the Tableau and ML Visualizations</a:t>
            </a:r>
          </a:p>
        </p:txBody>
      </p:sp>
    </p:spTree>
    <p:extLst>
      <p:ext uri="{BB962C8B-B14F-4D97-AF65-F5344CB8AC3E}">
        <p14:creationId xmlns:p14="http://schemas.microsoft.com/office/powerpoint/2010/main" val="2800746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Region vs Casualties – Past Data (Tableau)</a:t>
            </a:r>
          </a:p>
        </p:txBody>
      </p:sp>
      <p:pic>
        <p:nvPicPr>
          <p:cNvPr id="7" name="Content Placeholder 6"/>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839788" y="1811215"/>
            <a:ext cx="5157787" cy="4199889"/>
          </a:xfrm>
          <a:prstGeom prst="rect">
            <a:avLst/>
          </a:prstGeom>
          <a:noFill/>
          <a:ln>
            <a:noFill/>
          </a:ln>
        </p:spPr>
      </p:pic>
      <p:pic>
        <p:nvPicPr>
          <p:cNvPr id="8" name="Content Placeholder 7"/>
          <p:cNvPicPr>
            <a:picLocks noGrp="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1811215"/>
            <a:ext cx="5183188" cy="4281854"/>
          </a:xfrm>
          <a:prstGeom prst="rect">
            <a:avLst/>
          </a:prstGeom>
          <a:noFill/>
          <a:ln>
            <a:noFill/>
          </a:ln>
        </p:spPr>
      </p:pic>
    </p:spTree>
    <p:extLst>
      <p:ext uri="{BB962C8B-B14F-4D97-AF65-F5344CB8AC3E}">
        <p14:creationId xmlns:p14="http://schemas.microsoft.com/office/powerpoint/2010/main" val="2337917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82709"/>
            <a:ext cx="10515600" cy="1325563"/>
          </a:xfrm>
        </p:spPr>
        <p:txBody>
          <a:bodyPr>
            <a:normAutofit/>
          </a:bodyPr>
          <a:lstStyle/>
          <a:p>
            <a:r>
              <a:rPr lang="en-US" sz="3600" dirty="0">
                <a:solidFill>
                  <a:srgbClr val="0070C0"/>
                </a:solidFill>
              </a:rPr>
              <a:t>Casualties vs Region Prediction - Pie</a:t>
            </a:r>
          </a:p>
        </p:txBody>
      </p:sp>
      <p:pic>
        <p:nvPicPr>
          <p:cNvPr id="7" name="Content Placeholder 6" descr="ML10_Region_Casualties_Pie_RF.png"/>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0969" y="2031023"/>
            <a:ext cx="5143500" cy="3815862"/>
          </a:xfrm>
          <a:prstGeom prst="rect">
            <a:avLst/>
          </a:prstGeom>
          <a:noFill/>
          <a:ln>
            <a:noFill/>
          </a:ln>
        </p:spPr>
      </p:pic>
      <p:pic>
        <p:nvPicPr>
          <p:cNvPr id="8" name="Content Placeholder 7" descr="ML13_Region_Casualties_Pie_DL.png"/>
          <p:cNvPicPr>
            <a:picLocks noGrp="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820594" y="2031023"/>
            <a:ext cx="4451144" cy="3815862"/>
          </a:xfrm>
          <a:prstGeom prst="rect">
            <a:avLst/>
          </a:prstGeom>
          <a:noFill/>
          <a:ln>
            <a:noFill/>
          </a:ln>
        </p:spPr>
      </p:pic>
      <p:sp>
        <p:nvSpPr>
          <p:cNvPr id="3" name="TextBox 2"/>
          <p:cNvSpPr txBox="1"/>
          <p:nvPr/>
        </p:nvSpPr>
        <p:spPr>
          <a:xfrm>
            <a:off x="1987062" y="1661691"/>
            <a:ext cx="2569229" cy="369332"/>
          </a:xfrm>
          <a:prstGeom prst="rect">
            <a:avLst/>
          </a:prstGeom>
          <a:noFill/>
        </p:spPr>
        <p:txBody>
          <a:bodyPr wrap="none" rtlCol="0">
            <a:spAutoFit/>
          </a:bodyPr>
          <a:lstStyle/>
          <a:p>
            <a:r>
              <a:rPr lang="en-US" dirty="0">
                <a:solidFill>
                  <a:srgbClr val="FF0000"/>
                </a:solidFill>
              </a:rPr>
              <a:t>Random Forest – 79.81% </a:t>
            </a:r>
          </a:p>
        </p:txBody>
      </p:sp>
      <p:sp>
        <p:nvSpPr>
          <p:cNvPr id="5" name="TextBox 4"/>
          <p:cNvSpPr txBox="1"/>
          <p:nvPr/>
        </p:nvSpPr>
        <p:spPr>
          <a:xfrm>
            <a:off x="7818907" y="1708272"/>
            <a:ext cx="2454518" cy="369332"/>
          </a:xfrm>
          <a:prstGeom prst="rect">
            <a:avLst/>
          </a:prstGeom>
          <a:noFill/>
        </p:spPr>
        <p:txBody>
          <a:bodyPr wrap="none" rtlCol="0">
            <a:spAutoFit/>
          </a:bodyPr>
          <a:lstStyle/>
          <a:p>
            <a:r>
              <a:rPr lang="en-US" dirty="0">
                <a:solidFill>
                  <a:srgbClr val="FF0000"/>
                </a:solidFill>
              </a:rPr>
              <a:t>Deep Learning – 79.79%</a:t>
            </a:r>
          </a:p>
        </p:txBody>
      </p:sp>
      <p:sp>
        <p:nvSpPr>
          <p:cNvPr id="4" name="TextBox 3"/>
          <p:cNvSpPr txBox="1"/>
          <p:nvPr/>
        </p:nvSpPr>
        <p:spPr>
          <a:xfrm>
            <a:off x="729282" y="5846885"/>
            <a:ext cx="9405203" cy="738664"/>
          </a:xfrm>
          <a:prstGeom prst="rect">
            <a:avLst/>
          </a:prstGeom>
          <a:noFill/>
        </p:spPr>
        <p:txBody>
          <a:bodyPr wrap="none" rtlCol="0">
            <a:spAutoFit/>
          </a:bodyPr>
          <a:lstStyle/>
          <a:p>
            <a:pPr algn="just"/>
            <a:r>
              <a:rPr lang="en-US" sz="1400" dirty="0">
                <a:solidFill>
                  <a:srgbClr val="0070C0"/>
                </a:solidFill>
              </a:rPr>
              <a:t>The above pie charts show the difference in 2 algorithms. Deep Learning method shows higher percentages for regions such as </a:t>
            </a:r>
          </a:p>
          <a:p>
            <a:pPr algn="just"/>
            <a:r>
              <a:rPr lang="en-US" sz="1400" dirty="0">
                <a:solidFill>
                  <a:srgbClr val="0070C0"/>
                </a:solidFill>
              </a:rPr>
              <a:t>Western Europe, South America, North America compared to Random Forest, while Random forest percentages are closer to </a:t>
            </a:r>
          </a:p>
          <a:p>
            <a:pPr algn="just"/>
            <a:r>
              <a:rPr lang="en-US" sz="1400" dirty="0">
                <a:solidFill>
                  <a:srgbClr val="0070C0"/>
                </a:solidFill>
              </a:rPr>
              <a:t>Tableau percentage of past data.</a:t>
            </a:r>
          </a:p>
        </p:txBody>
      </p:sp>
    </p:spTree>
    <p:extLst>
      <p:ext uri="{BB962C8B-B14F-4D97-AF65-F5344CB8AC3E}">
        <p14:creationId xmlns:p14="http://schemas.microsoft.com/office/powerpoint/2010/main" val="2799524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Region vs Casualties prediction - bar</a:t>
            </a:r>
          </a:p>
        </p:txBody>
      </p:sp>
      <p:sp>
        <p:nvSpPr>
          <p:cNvPr id="3" name="Text Placeholder 2"/>
          <p:cNvSpPr>
            <a:spLocks noGrp="1"/>
          </p:cNvSpPr>
          <p:nvPr>
            <p:ph type="body" idx="1"/>
          </p:nvPr>
        </p:nvSpPr>
        <p:spPr/>
        <p:txBody>
          <a:bodyPr/>
          <a:lstStyle/>
          <a:p>
            <a:r>
              <a:rPr lang="en-US" b="0" dirty="0">
                <a:solidFill>
                  <a:srgbClr val="FF0000"/>
                </a:solidFill>
              </a:rPr>
              <a:t>Random Forest</a:t>
            </a:r>
          </a:p>
        </p:txBody>
      </p:sp>
      <p:sp>
        <p:nvSpPr>
          <p:cNvPr id="5" name="Text Placeholder 4"/>
          <p:cNvSpPr>
            <a:spLocks noGrp="1"/>
          </p:cNvSpPr>
          <p:nvPr>
            <p:ph type="body" sz="quarter" idx="3"/>
          </p:nvPr>
        </p:nvSpPr>
        <p:spPr/>
        <p:txBody>
          <a:bodyPr/>
          <a:lstStyle/>
          <a:p>
            <a:r>
              <a:rPr lang="en-US" b="0" dirty="0">
                <a:solidFill>
                  <a:srgbClr val="FF0000"/>
                </a:solidFill>
              </a:rPr>
              <a:t>Deep Learning</a:t>
            </a:r>
          </a:p>
        </p:txBody>
      </p:sp>
      <p:pic>
        <p:nvPicPr>
          <p:cNvPr id="7" name="Content Placeholder 6" descr="ML10_Region_Casualties_Bar_RF.png"/>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208768" y="2809002"/>
            <a:ext cx="4419827" cy="3076733"/>
          </a:xfrm>
          <a:prstGeom prst="rect">
            <a:avLst/>
          </a:prstGeom>
          <a:noFill/>
          <a:ln>
            <a:noFill/>
          </a:ln>
        </p:spPr>
      </p:pic>
      <p:pic>
        <p:nvPicPr>
          <p:cNvPr id="8" name="Content Placeholder 7" descr="ML13_Region_Casualties_Bar_DL.png"/>
          <p:cNvPicPr>
            <a:picLocks noGrp="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928549" y="2820115"/>
            <a:ext cx="3670489" cy="3054507"/>
          </a:xfrm>
          <a:prstGeom prst="rect">
            <a:avLst/>
          </a:prstGeom>
          <a:noFill/>
          <a:ln>
            <a:noFill/>
          </a:ln>
        </p:spPr>
      </p:pic>
    </p:spTree>
    <p:extLst>
      <p:ext uri="{BB962C8B-B14F-4D97-AF65-F5344CB8AC3E}">
        <p14:creationId xmlns:p14="http://schemas.microsoft.com/office/powerpoint/2010/main" val="2217860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a:solidFill>
                  <a:srgbClr val="0070C0"/>
                </a:solidFill>
              </a:rPr>
              <a:t>Country vs Attacks – Past Data (Tableau)</a:t>
            </a:r>
          </a:p>
        </p:txBody>
      </p:sp>
      <p:pic>
        <p:nvPicPr>
          <p:cNvPr id="6" name="Content Placeholder 5"/>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89273" y="2198302"/>
            <a:ext cx="5548820" cy="3745298"/>
          </a:xfrm>
          <a:prstGeom prst="rect">
            <a:avLst/>
          </a:prstGeom>
          <a:noFill/>
          <a:ln>
            <a:noFill/>
          </a:ln>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2083777"/>
            <a:ext cx="5943600" cy="4026877"/>
          </a:xfrm>
          <a:prstGeom prst="rect">
            <a:avLst/>
          </a:prstGeom>
          <a:noFill/>
          <a:ln>
            <a:noFill/>
          </a:ln>
        </p:spPr>
      </p:pic>
    </p:spTree>
    <p:extLst>
      <p:ext uri="{BB962C8B-B14F-4D97-AF65-F5344CB8AC3E}">
        <p14:creationId xmlns:p14="http://schemas.microsoft.com/office/powerpoint/2010/main" val="944211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Country vs Attack - Prediction</a:t>
            </a:r>
          </a:p>
        </p:txBody>
      </p:sp>
      <p:sp>
        <p:nvSpPr>
          <p:cNvPr id="3" name="Text Placeholder 2"/>
          <p:cNvSpPr>
            <a:spLocks noGrp="1"/>
          </p:cNvSpPr>
          <p:nvPr>
            <p:ph type="body" idx="1"/>
          </p:nvPr>
        </p:nvSpPr>
        <p:spPr/>
        <p:txBody>
          <a:bodyPr>
            <a:normAutofit/>
          </a:bodyPr>
          <a:lstStyle/>
          <a:p>
            <a:r>
              <a:rPr lang="en-US" sz="1800" b="0" dirty="0">
                <a:solidFill>
                  <a:srgbClr val="FF0000"/>
                </a:solidFill>
              </a:rPr>
              <a:t>Random Forest – 99.96%</a:t>
            </a:r>
          </a:p>
        </p:txBody>
      </p:sp>
      <p:sp>
        <p:nvSpPr>
          <p:cNvPr id="5" name="Text Placeholder 4"/>
          <p:cNvSpPr>
            <a:spLocks noGrp="1"/>
          </p:cNvSpPr>
          <p:nvPr>
            <p:ph type="body" sz="quarter" idx="3"/>
          </p:nvPr>
        </p:nvSpPr>
        <p:spPr/>
        <p:txBody>
          <a:bodyPr>
            <a:normAutofit/>
          </a:bodyPr>
          <a:lstStyle/>
          <a:p>
            <a:r>
              <a:rPr lang="en-US" sz="1800" b="0" dirty="0">
                <a:solidFill>
                  <a:srgbClr val="FF0000"/>
                </a:solidFill>
              </a:rPr>
              <a:t>Deep Learning – 99.98%</a:t>
            </a:r>
          </a:p>
        </p:txBody>
      </p:sp>
      <p:pic>
        <p:nvPicPr>
          <p:cNvPr id="7" name="Content Placeholder 6" descr="ML8_Country_Attacks_Pie_RF.png"/>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407215" y="3124931"/>
            <a:ext cx="4022932" cy="2444876"/>
          </a:xfrm>
          <a:prstGeom prst="rect">
            <a:avLst/>
          </a:prstGeom>
          <a:noFill/>
          <a:ln>
            <a:noFill/>
          </a:ln>
        </p:spPr>
      </p:pic>
      <p:pic>
        <p:nvPicPr>
          <p:cNvPr id="8" name="Content Placeholder 7" descr="ML17_Country_Attacks_Pie_DL.png"/>
          <p:cNvPicPr>
            <a:picLocks noGrp="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663423" y="3204310"/>
            <a:ext cx="4200741" cy="2286117"/>
          </a:xfrm>
          <a:prstGeom prst="rect">
            <a:avLst/>
          </a:prstGeom>
          <a:noFill/>
          <a:ln>
            <a:noFill/>
          </a:ln>
        </p:spPr>
      </p:pic>
      <p:sp>
        <p:nvSpPr>
          <p:cNvPr id="4" name="TextBox 3"/>
          <p:cNvSpPr txBox="1"/>
          <p:nvPr/>
        </p:nvSpPr>
        <p:spPr>
          <a:xfrm>
            <a:off x="1310054" y="5917223"/>
            <a:ext cx="9135001" cy="646331"/>
          </a:xfrm>
          <a:prstGeom prst="rect">
            <a:avLst/>
          </a:prstGeom>
          <a:noFill/>
        </p:spPr>
        <p:txBody>
          <a:bodyPr wrap="none" rtlCol="0">
            <a:spAutoFit/>
          </a:bodyPr>
          <a:lstStyle/>
          <a:p>
            <a:r>
              <a:rPr lang="en-US" dirty="0">
                <a:solidFill>
                  <a:srgbClr val="0070C0"/>
                </a:solidFill>
              </a:rPr>
              <a:t>As there are more than 160 countries, the percentages in the 2 models are quite different from </a:t>
            </a:r>
          </a:p>
          <a:p>
            <a:r>
              <a:rPr lang="en-US" dirty="0">
                <a:solidFill>
                  <a:srgbClr val="0070C0"/>
                </a:solidFill>
              </a:rPr>
              <a:t>each other as well as from Tableau. </a:t>
            </a:r>
          </a:p>
        </p:txBody>
      </p:sp>
    </p:spTree>
    <p:extLst>
      <p:ext uri="{BB962C8B-B14F-4D97-AF65-F5344CB8AC3E}">
        <p14:creationId xmlns:p14="http://schemas.microsoft.com/office/powerpoint/2010/main" val="3934656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Country vs Attack Prediction- Bar</a:t>
            </a:r>
          </a:p>
        </p:txBody>
      </p:sp>
      <p:sp>
        <p:nvSpPr>
          <p:cNvPr id="3" name="Text Placeholder 2"/>
          <p:cNvSpPr>
            <a:spLocks noGrp="1"/>
          </p:cNvSpPr>
          <p:nvPr>
            <p:ph type="body" idx="1"/>
          </p:nvPr>
        </p:nvSpPr>
        <p:spPr/>
        <p:txBody>
          <a:bodyPr/>
          <a:lstStyle/>
          <a:p>
            <a:r>
              <a:rPr lang="en-US" b="0" dirty="0">
                <a:solidFill>
                  <a:srgbClr val="FF0000"/>
                </a:solidFill>
              </a:rPr>
              <a:t>Random Forest</a:t>
            </a:r>
          </a:p>
        </p:txBody>
      </p:sp>
      <p:sp>
        <p:nvSpPr>
          <p:cNvPr id="5" name="Text Placeholder 4"/>
          <p:cNvSpPr>
            <a:spLocks noGrp="1"/>
          </p:cNvSpPr>
          <p:nvPr>
            <p:ph type="body" sz="quarter" idx="3"/>
          </p:nvPr>
        </p:nvSpPr>
        <p:spPr/>
        <p:txBody>
          <a:bodyPr/>
          <a:lstStyle/>
          <a:p>
            <a:r>
              <a:rPr lang="en-US" b="0" dirty="0">
                <a:solidFill>
                  <a:srgbClr val="FF0000"/>
                </a:solidFill>
              </a:rPr>
              <a:t>Deep Learning</a:t>
            </a:r>
          </a:p>
        </p:txBody>
      </p:sp>
      <p:pic>
        <p:nvPicPr>
          <p:cNvPr id="7" name="Content Placeholder 6" descr="ML17_Country_Attacks_Bar_DL.png"/>
          <p:cNvPicPr>
            <a:picLocks noGrp="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776142" y="2864568"/>
            <a:ext cx="3975304" cy="2965602"/>
          </a:xfrm>
          <a:prstGeom prst="rect">
            <a:avLst/>
          </a:prstGeom>
          <a:noFill/>
          <a:ln>
            <a:noFill/>
          </a:ln>
        </p:spPr>
      </p:pic>
      <p:pic>
        <p:nvPicPr>
          <p:cNvPr id="8" name="Content Placeholder 7" descr="ML8_Country_Attacks_Bar_RF.png"/>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527872" y="3013800"/>
            <a:ext cx="3781619" cy="2667137"/>
          </a:xfrm>
          <a:prstGeom prst="rect">
            <a:avLst/>
          </a:prstGeom>
          <a:noFill/>
          <a:ln>
            <a:noFill/>
          </a:ln>
        </p:spPr>
      </p:pic>
    </p:spTree>
    <p:extLst>
      <p:ext uri="{BB962C8B-B14F-4D97-AF65-F5344CB8AC3E}">
        <p14:creationId xmlns:p14="http://schemas.microsoft.com/office/powerpoint/2010/main" val="1519741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Country vs Casualties – Past Data (Tableau)</a:t>
            </a:r>
          </a:p>
        </p:txBody>
      </p:sp>
      <p:pic>
        <p:nvPicPr>
          <p:cNvPr id="8" name="Content Placeholder 7"/>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80292" y="1690688"/>
            <a:ext cx="5380128" cy="4296873"/>
          </a:xfrm>
          <a:prstGeom prst="rect">
            <a:avLst/>
          </a:prstGeom>
          <a:noFill/>
          <a:ln>
            <a:noFill/>
          </a:ln>
        </p:spPr>
      </p:pic>
      <p:pic>
        <p:nvPicPr>
          <p:cNvPr id="9" name="Content Placeholder 8"/>
          <p:cNvPicPr>
            <a:picLocks noGrp="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1690688"/>
            <a:ext cx="5776546" cy="4296873"/>
          </a:xfrm>
          <a:prstGeom prst="rect">
            <a:avLst/>
          </a:prstGeom>
          <a:noFill/>
          <a:ln>
            <a:noFill/>
          </a:ln>
        </p:spPr>
      </p:pic>
    </p:spTree>
    <p:extLst>
      <p:ext uri="{BB962C8B-B14F-4D97-AF65-F5344CB8AC3E}">
        <p14:creationId xmlns:p14="http://schemas.microsoft.com/office/powerpoint/2010/main" val="2399913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Country vs Casualties Prediction</a:t>
            </a:r>
          </a:p>
        </p:txBody>
      </p:sp>
      <p:sp>
        <p:nvSpPr>
          <p:cNvPr id="3" name="Text Placeholder 2"/>
          <p:cNvSpPr>
            <a:spLocks noGrp="1"/>
          </p:cNvSpPr>
          <p:nvPr>
            <p:ph type="body" idx="1"/>
          </p:nvPr>
        </p:nvSpPr>
        <p:spPr/>
        <p:txBody>
          <a:bodyPr>
            <a:normAutofit/>
          </a:bodyPr>
          <a:lstStyle/>
          <a:p>
            <a:r>
              <a:rPr lang="en-US" sz="1800" b="0" dirty="0">
                <a:solidFill>
                  <a:srgbClr val="FF0000"/>
                </a:solidFill>
              </a:rPr>
              <a:t>Random Forest – 72.88%</a:t>
            </a:r>
          </a:p>
        </p:txBody>
      </p:sp>
      <p:pic>
        <p:nvPicPr>
          <p:cNvPr id="7" name="Content Placeholder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408803" y="3175734"/>
            <a:ext cx="4019757" cy="2343270"/>
          </a:xfrm>
        </p:spPr>
      </p:pic>
      <p:sp>
        <p:nvSpPr>
          <p:cNvPr id="5" name="Text Placeholder 4"/>
          <p:cNvSpPr>
            <a:spLocks noGrp="1"/>
          </p:cNvSpPr>
          <p:nvPr>
            <p:ph type="body" sz="quarter" idx="3"/>
          </p:nvPr>
        </p:nvSpPr>
        <p:spPr/>
        <p:txBody>
          <a:bodyPr>
            <a:normAutofit/>
          </a:bodyPr>
          <a:lstStyle/>
          <a:p>
            <a:r>
              <a:rPr lang="en-US" sz="1800" b="0" dirty="0">
                <a:solidFill>
                  <a:srgbClr val="FF0000"/>
                </a:solidFill>
              </a:rPr>
              <a:t>Deep Learning – 72.24%</a:t>
            </a:r>
          </a:p>
        </p:txBody>
      </p:sp>
      <p:pic>
        <p:nvPicPr>
          <p:cNvPr id="8" name="Content Placeholder 7" descr="ML18_Country_Casualties_Pie_DL.png"/>
          <p:cNvPicPr>
            <a:picLocks noGrp="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877747" y="3129694"/>
            <a:ext cx="3772094" cy="2435350"/>
          </a:xfrm>
          <a:prstGeom prst="rect">
            <a:avLst/>
          </a:prstGeom>
          <a:noFill/>
          <a:ln>
            <a:noFill/>
          </a:ln>
        </p:spPr>
      </p:pic>
      <p:sp>
        <p:nvSpPr>
          <p:cNvPr id="4" name="TextBox 3"/>
          <p:cNvSpPr txBox="1"/>
          <p:nvPr/>
        </p:nvSpPr>
        <p:spPr>
          <a:xfrm>
            <a:off x="839788" y="5912537"/>
            <a:ext cx="9341596" cy="646331"/>
          </a:xfrm>
          <a:prstGeom prst="rect">
            <a:avLst/>
          </a:prstGeom>
          <a:noFill/>
        </p:spPr>
        <p:txBody>
          <a:bodyPr wrap="none" rtlCol="0">
            <a:spAutoFit/>
          </a:bodyPr>
          <a:lstStyle/>
          <a:p>
            <a:pPr algn="just"/>
            <a:r>
              <a:rPr lang="en-US" dirty="0">
                <a:solidFill>
                  <a:srgbClr val="0070C0"/>
                </a:solidFill>
              </a:rPr>
              <a:t>As seen above, the pies for Country vs Casualties are similar to the Country vs Attacks pies above. </a:t>
            </a:r>
          </a:p>
          <a:p>
            <a:pPr algn="just"/>
            <a:r>
              <a:rPr lang="en-US" dirty="0">
                <a:solidFill>
                  <a:srgbClr val="0070C0"/>
                </a:solidFill>
              </a:rPr>
              <a:t>But the 2 methods show different values and order of countries. </a:t>
            </a:r>
          </a:p>
        </p:txBody>
      </p:sp>
    </p:spTree>
    <p:extLst>
      <p:ext uri="{BB962C8B-B14F-4D97-AF65-F5344CB8AC3E}">
        <p14:creationId xmlns:p14="http://schemas.microsoft.com/office/powerpoint/2010/main" val="2857912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Country vs Casualties – Bar</a:t>
            </a:r>
          </a:p>
        </p:txBody>
      </p:sp>
      <p:sp>
        <p:nvSpPr>
          <p:cNvPr id="3" name="Text Placeholder 2"/>
          <p:cNvSpPr>
            <a:spLocks noGrp="1"/>
          </p:cNvSpPr>
          <p:nvPr>
            <p:ph type="body" idx="1"/>
          </p:nvPr>
        </p:nvSpPr>
        <p:spPr/>
        <p:txBody>
          <a:bodyPr/>
          <a:lstStyle/>
          <a:p>
            <a:r>
              <a:rPr lang="en-US" b="0" dirty="0"/>
              <a:t>Random Forest</a:t>
            </a:r>
          </a:p>
        </p:txBody>
      </p:sp>
      <p:sp>
        <p:nvSpPr>
          <p:cNvPr id="5" name="Text Placeholder 4"/>
          <p:cNvSpPr>
            <a:spLocks noGrp="1"/>
          </p:cNvSpPr>
          <p:nvPr>
            <p:ph type="body" sz="quarter" idx="3"/>
          </p:nvPr>
        </p:nvSpPr>
        <p:spPr/>
        <p:txBody>
          <a:bodyPr/>
          <a:lstStyle/>
          <a:p>
            <a:r>
              <a:rPr lang="en-US" b="0" dirty="0"/>
              <a:t>Deep Learning</a:t>
            </a:r>
          </a:p>
        </p:txBody>
      </p:sp>
      <p:pic>
        <p:nvPicPr>
          <p:cNvPr id="7" name="Content Placeholder 6" descr="ML11_Country_Casualties_Bar_RF.png"/>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635827" y="3002687"/>
            <a:ext cx="3565708" cy="2689363"/>
          </a:xfrm>
          <a:prstGeom prst="rect">
            <a:avLst/>
          </a:prstGeom>
          <a:noFill/>
          <a:ln>
            <a:noFill/>
          </a:ln>
        </p:spPr>
      </p:pic>
      <p:pic>
        <p:nvPicPr>
          <p:cNvPr id="9" name="Content Placeholder 8" descr="ML18_Country_Casualties_Bar_DL.png"/>
          <p:cNvPicPr>
            <a:picLocks noGrp="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925374" y="3024913"/>
            <a:ext cx="3676839" cy="2644911"/>
          </a:xfrm>
          <a:prstGeom prst="rect">
            <a:avLst/>
          </a:prstGeom>
          <a:noFill/>
          <a:ln>
            <a:noFill/>
          </a:ln>
        </p:spPr>
      </p:pic>
    </p:spTree>
    <p:extLst>
      <p:ext uri="{BB962C8B-B14F-4D97-AF65-F5344CB8AC3E}">
        <p14:creationId xmlns:p14="http://schemas.microsoft.com/office/powerpoint/2010/main" val="1466650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Province vs Attacks – Past Data (Tableau)</a:t>
            </a:r>
          </a:p>
        </p:txBody>
      </p:sp>
      <p:pic>
        <p:nvPicPr>
          <p:cNvPr id="9" name="Content Placeholder 8"/>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126135" y="2529870"/>
            <a:ext cx="5939730" cy="2942847"/>
          </a:xfrm>
          <a:prstGeom prst="rect">
            <a:avLst/>
          </a:prstGeom>
          <a:noFill/>
          <a:ln>
            <a:noFill/>
          </a:ln>
        </p:spPr>
      </p:pic>
    </p:spTree>
    <p:extLst>
      <p:ext uri="{BB962C8B-B14F-4D97-AF65-F5344CB8AC3E}">
        <p14:creationId xmlns:p14="http://schemas.microsoft.com/office/powerpoint/2010/main" val="1616725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764931"/>
            <a:ext cx="10515600" cy="1195021"/>
          </a:xfrm>
        </p:spPr>
        <p:txBody>
          <a:bodyPr>
            <a:normAutofit/>
          </a:bodyPr>
          <a:lstStyle/>
          <a:p>
            <a:pPr algn="ctr"/>
            <a:r>
              <a:rPr lang="en-US" sz="4400" dirty="0">
                <a:solidFill>
                  <a:srgbClr val="FF0000"/>
                </a:solidFill>
              </a:rPr>
              <a:t>Machine Learning </a:t>
            </a:r>
          </a:p>
        </p:txBody>
      </p:sp>
      <p:sp>
        <p:nvSpPr>
          <p:cNvPr id="3" name="Text Placeholder 2"/>
          <p:cNvSpPr>
            <a:spLocks noGrp="1"/>
          </p:cNvSpPr>
          <p:nvPr>
            <p:ph type="body" idx="1"/>
          </p:nvPr>
        </p:nvSpPr>
        <p:spPr>
          <a:xfrm>
            <a:off x="831850" y="2901463"/>
            <a:ext cx="10515600" cy="3188188"/>
          </a:xfrm>
        </p:spPr>
        <p:txBody>
          <a:bodyPr>
            <a:normAutofit/>
          </a:bodyPr>
          <a:lstStyle/>
          <a:p>
            <a:pPr marL="342900" indent="-342900">
              <a:buFont typeface="Wingdings" panose="05000000000000000000" pitchFamily="2" charset="2"/>
              <a:buChar char="Ø"/>
            </a:pPr>
            <a:r>
              <a:rPr lang="en-US" sz="2000" dirty="0">
                <a:solidFill>
                  <a:srgbClr val="0070C0"/>
                </a:solidFill>
              </a:rPr>
              <a:t>Initially we used basic methods:</a:t>
            </a:r>
          </a:p>
          <a:p>
            <a:pPr marL="800100" lvl="1" indent="-342900">
              <a:buFont typeface="Wingdings" panose="05000000000000000000" pitchFamily="2" charset="2"/>
              <a:buChar char="Ø"/>
            </a:pPr>
            <a:r>
              <a:rPr lang="en-US" sz="1600" dirty="0">
                <a:solidFill>
                  <a:srgbClr val="0070C0"/>
                </a:solidFill>
              </a:rPr>
              <a:t>Linear Regression, Logistic Regression, Random Forest</a:t>
            </a:r>
          </a:p>
          <a:p>
            <a:pPr marL="342900" indent="-342900">
              <a:buFont typeface="Wingdings" panose="05000000000000000000" pitchFamily="2" charset="2"/>
              <a:buChar char="Ø"/>
            </a:pPr>
            <a:r>
              <a:rPr lang="en-US" sz="2000" dirty="0">
                <a:solidFill>
                  <a:srgbClr val="0070C0"/>
                </a:solidFill>
              </a:rPr>
              <a:t>We also compared different types of Linear Regression to compare accuracy of model</a:t>
            </a:r>
          </a:p>
          <a:p>
            <a:pPr marL="342900" indent="-342900">
              <a:buFont typeface="Wingdings" panose="05000000000000000000" pitchFamily="2" charset="2"/>
              <a:buChar char="Ø"/>
            </a:pPr>
            <a:r>
              <a:rPr lang="en-US" sz="2000" dirty="0">
                <a:solidFill>
                  <a:srgbClr val="0070C0"/>
                </a:solidFill>
              </a:rPr>
              <a:t>We found Random Forest classifier was the most accurate among above methods</a:t>
            </a:r>
          </a:p>
          <a:p>
            <a:pPr marL="342900" indent="-342900">
              <a:buFont typeface="Wingdings" panose="05000000000000000000" pitchFamily="2" charset="2"/>
              <a:buChar char="Ø"/>
            </a:pPr>
            <a:r>
              <a:rPr lang="en-US" sz="2000" dirty="0">
                <a:solidFill>
                  <a:srgbClr val="0070C0"/>
                </a:solidFill>
              </a:rPr>
              <a:t>Later we checked Deep Learning Neural Network, which is as accurate as Random Forest, and both these models </a:t>
            </a:r>
          </a:p>
        </p:txBody>
      </p:sp>
    </p:spTree>
    <p:extLst>
      <p:ext uri="{BB962C8B-B14F-4D97-AF65-F5344CB8AC3E}">
        <p14:creationId xmlns:p14="http://schemas.microsoft.com/office/powerpoint/2010/main" val="1465958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7" y="0"/>
            <a:ext cx="10515600" cy="1325563"/>
          </a:xfrm>
        </p:spPr>
        <p:txBody>
          <a:bodyPr>
            <a:normAutofit/>
          </a:bodyPr>
          <a:lstStyle/>
          <a:p>
            <a:r>
              <a:rPr lang="en-US" sz="3600" dirty="0">
                <a:solidFill>
                  <a:srgbClr val="0070C0"/>
                </a:solidFill>
              </a:rPr>
              <a:t>Province vs Attacks Prediction - Bar</a:t>
            </a:r>
          </a:p>
        </p:txBody>
      </p:sp>
      <p:sp>
        <p:nvSpPr>
          <p:cNvPr id="3" name="Content Placeholder 2"/>
          <p:cNvSpPr>
            <a:spLocks noGrp="1"/>
          </p:cNvSpPr>
          <p:nvPr>
            <p:ph type="body" idx="1"/>
          </p:nvPr>
        </p:nvSpPr>
        <p:spPr>
          <a:xfrm>
            <a:off x="927100" y="1208444"/>
            <a:ext cx="5157787" cy="823912"/>
          </a:xfrm>
        </p:spPr>
        <p:txBody>
          <a:bodyPr>
            <a:normAutofit/>
          </a:bodyPr>
          <a:lstStyle/>
          <a:p>
            <a:r>
              <a:rPr lang="en-US" sz="1800" b="0" dirty="0">
                <a:solidFill>
                  <a:srgbClr val="FF0000"/>
                </a:solidFill>
              </a:rPr>
              <a:t>Random Forest – 99.01%</a:t>
            </a:r>
          </a:p>
          <a:p>
            <a:endParaRPr lang="en-US" sz="1800" b="0" dirty="0">
              <a:solidFill>
                <a:srgbClr val="FF0000"/>
              </a:solidFill>
            </a:endParaRPr>
          </a:p>
        </p:txBody>
      </p:sp>
      <p:sp>
        <p:nvSpPr>
          <p:cNvPr id="7" name="Text Placeholder 6"/>
          <p:cNvSpPr>
            <a:spLocks noGrp="1"/>
          </p:cNvSpPr>
          <p:nvPr>
            <p:ph type="body" sz="quarter" idx="3"/>
          </p:nvPr>
        </p:nvSpPr>
        <p:spPr>
          <a:xfrm>
            <a:off x="6169025" y="913607"/>
            <a:ext cx="5183188" cy="823912"/>
          </a:xfrm>
        </p:spPr>
        <p:txBody>
          <a:bodyPr>
            <a:normAutofit/>
          </a:bodyPr>
          <a:lstStyle/>
          <a:p>
            <a:r>
              <a:rPr lang="en-US" sz="1800" b="0" dirty="0">
                <a:solidFill>
                  <a:srgbClr val="FF0000"/>
                </a:solidFill>
              </a:rPr>
              <a:t>Deep Learning – 100%</a:t>
            </a:r>
          </a:p>
        </p:txBody>
      </p:sp>
      <p:pic>
        <p:nvPicPr>
          <p:cNvPr id="9" name="Content Placeholder 8" descr="ML9_Province_Attacks_Bar_RF.png"/>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927100" y="2234181"/>
            <a:ext cx="3473629" cy="3216440"/>
          </a:xfrm>
          <a:prstGeom prst="rect">
            <a:avLst/>
          </a:prstGeom>
          <a:noFill/>
          <a:ln>
            <a:noFill/>
          </a:ln>
        </p:spPr>
      </p:pic>
      <p:pic>
        <p:nvPicPr>
          <p:cNvPr id="10" name="Content Placeholder 9" descr="ML21_Province_Attacks_Bar_DL.png"/>
          <p:cNvPicPr>
            <a:picLocks noGrp="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5650046" y="2234181"/>
            <a:ext cx="4489681" cy="3095784"/>
          </a:xfrm>
          <a:prstGeom prst="rect">
            <a:avLst/>
          </a:prstGeom>
          <a:noFill/>
          <a:ln>
            <a:noFill/>
          </a:ln>
        </p:spPr>
      </p:pic>
      <p:sp>
        <p:nvSpPr>
          <p:cNvPr id="5" name="TextBox 4">
            <a:extLst>
              <a:ext uri="{FF2B5EF4-FFF2-40B4-BE49-F238E27FC236}">
                <a16:creationId xmlns:a16="http://schemas.microsoft.com/office/drawing/2014/main" id="{5A4E1881-14EE-4341-A48F-EBD15EFC87E6}"/>
              </a:ext>
            </a:extLst>
          </p:cNvPr>
          <p:cNvSpPr txBox="1"/>
          <p:nvPr/>
        </p:nvSpPr>
        <p:spPr>
          <a:xfrm flipH="1">
            <a:off x="927100" y="5649556"/>
            <a:ext cx="10068446" cy="923330"/>
          </a:xfrm>
          <a:prstGeom prst="rect">
            <a:avLst/>
          </a:prstGeom>
          <a:noFill/>
        </p:spPr>
        <p:txBody>
          <a:bodyPr wrap="square" rtlCol="0">
            <a:spAutoFit/>
          </a:bodyPr>
          <a:lstStyle/>
          <a:p>
            <a:pPr algn="just"/>
            <a:r>
              <a:rPr lang="en-US" dirty="0">
                <a:solidFill>
                  <a:srgbClr val="0070C0"/>
                </a:solidFill>
              </a:rPr>
              <a:t>We also did predictions on top provinces predicted for next attack. There were 1925 provinces. For the Deep Learning model, due to issues with time taken we filtered provinces with attacks &gt;= 50 and the prediction was done for top 235 provinces.</a:t>
            </a:r>
          </a:p>
        </p:txBody>
      </p:sp>
    </p:spTree>
    <p:extLst>
      <p:ext uri="{BB962C8B-B14F-4D97-AF65-F5344CB8AC3E}">
        <p14:creationId xmlns:p14="http://schemas.microsoft.com/office/powerpoint/2010/main" val="3493507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solidFill>
                  <a:srgbClr val="0070C0"/>
                </a:solidFill>
              </a:rPr>
              <a:t>AttackType</a:t>
            </a:r>
            <a:r>
              <a:rPr lang="en-US" sz="3600" dirty="0">
                <a:solidFill>
                  <a:srgbClr val="0070C0"/>
                </a:solidFill>
              </a:rPr>
              <a:t> vs Attacks – Tableau (Past Data)</a:t>
            </a:r>
          </a:p>
        </p:txBody>
      </p:sp>
      <p:pic>
        <p:nvPicPr>
          <p:cNvPr id="5" name="Content Placeholder 4"/>
          <p:cNvPicPr>
            <a:picLocks noGrp="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1285765" y="2572470"/>
            <a:ext cx="4286470" cy="2857647"/>
          </a:xfrm>
          <a:prstGeom prst="rect">
            <a:avLst/>
          </a:prstGeom>
          <a:noFill/>
          <a:ln>
            <a:noFill/>
          </a:ln>
        </p:spPr>
      </p:pic>
      <p:pic>
        <p:nvPicPr>
          <p:cNvPr id="6" name="Content Placeholder 5"/>
          <p:cNvPicPr>
            <a:picLocks noGrp="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005147" y="2572470"/>
            <a:ext cx="5750168" cy="2857647"/>
          </a:xfrm>
          <a:prstGeom prst="rect">
            <a:avLst/>
          </a:prstGeom>
          <a:noFill/>
          <a:ln>
            <a:noFill/>
          </a:ln>
        </p:spPr>
      </p:pic>
    </p:spTree>
    <p:extLst>
      <p:ext uri="{BB962C8B-B14F-4D97-AF65-F5344CB8AC3E}">
        <p14:creationId xmlns:p14="http://schemas.microsoft.com/office/powerpoint/2010/main" val="2675108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solidFill>
                  <a:srgbClr val="0070C0"/>
                </a:solidFill>
              </a:rPr>
              <a:t>AttackType</a:t>
            </a:r>
            <a:r>
              <a:rPr lang="en-US" sz="3600" dirty="0">
                <a:solidFill>
                  <a:srgbClr val="0070C0"/>
                </a:solidFill>
              </a:rPr>
              <a:t> vs Attacks Prediction</a:t>
            </a:r>
          </a:p>
        </p:txBody>
      </p:sp>
      <p:sp>
        <p:nvSpPr>
          <p:cNvPr id="3" name="Text Placeholder 2"/>
          <p:cNvSpPr>
            <a:spLocks noGrp="1"/>
          </p:cNvSpPr>
          <p:nvPr>
            <p:ph type="body" idx="1"/>
          </p:nvPr>
        </p:nvSpPr>
        <p:spPr>
          <a:xfrm>
            <a:off x="862014" y="1535587"/>
            <a:ext cx="5157787" cy="823912"/>
          </a:xfrm>
        </p:spPr>
        <p:txBody>
          <a:bodyPr>
            <a:normAutofit/>
          </a:bodyPr>
          <a:lstStyle/>
          <a:p>
            <a:r>
              <a:rPr lang="en-US" sz="1800" b="0" dirty="0">
                <a:solidFill>
                  <a:srgbClr val="FF0000"/>
                </a:solidFill>
              </a:rPr>
              <a:t>Random Forest – 100%</a:t>
            </a:r>
          </a:p>
        </p:txBody>
      </p:sp>
      <p:sp>
        <p:nvSpPr>
          <p:cNvPr id="5" name="Text Placeholder 4"/>
          <p:cNvSpPr>
            <a:spLocks noGrp="1"/>
          </p:cNvSpPr>
          <p:nvPr>
            <p:ph type="body" sz="quarter" idx="3"/>
          </p:nvPr>
        </p:nvSpPr>
        <p:spPr>
          <a:xfrm>
            <a:off x="6180778" y="1535587"/>
            <a:ext cx="5183188" cy="823912"/>
          </a:xfrm>
        </p:spPr>
        <p:txBody>
          <a:bodyPr>
            <a:normAutofit/>
          </a:bodyPr>
          <a:lstStyle/>
          <a:p>
            <a:r>
              <a:rPr lang="en-US" sz="1800" b="0" dirty="0">
                <a:solidFill>
                  <a:srgbClr val="FF0000"/>
                </a:solidFill>
              </a:rPr>
              <a:t>Deep Learning – 100%</a:t>
            </a:r>
          </a:p>
        </p:txBody>
      </p:sp>
      <p:pic>
        <p:nvPicPr>
          <p:cNvPr id="7" name="Content Placeholder 6" descr="ML14_AttackType_Attacks_Pie_RF.png"/>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424799" y="2798358"/>
            <a:ext cx="3914976" cy="2333745"/>
          </a:xfrm>
          <a:prstGeom prst="rect">
            <a:avLst/>
          </a:prstGeom>
          <a:noFill/>
          <a:ln>
            <a:noFill/>
          </a:ln>
        </p:spPr>
      </p:pic>
      <p:pic>
        <p:nvPicPr>
          <p:cNvPr id="8" name="Content Placeholder 7" descr="ML15_AttackType_Attacks_Pie_DL.png"/>
          <p:cNvPicPr>
            <a:picLocks noGrp="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788256" y="2798358"/>
            <a:ext cx="3705415" cy="2257541"/>
          </a:xfrm>
          <a:prstGeom prst="rect">
            <a:avLst/>
          </a:prstGeom>
          <a:noFill/>
          <a:ln>
            <a:noFill/>
          </a:ln>
        </p:spPr>
      </p:pic>
      <p:sp>
        <p:nvSpPr>
          <p:cNvPr id="4" name="TextBox 3">
            <a:extLst>
              <a:ext uri="{FF2B5EF4-FFF2-40B4-BE49-F238E27FC236}">
                <a16:creationId xmlns:a16="http://schemas.microsoft.com/office/drawing/2014/main" id="{4A99324F-5FC8-4214-86FF-7765C7BE1ADC}"/>
              </a:ext>
            </a:extLst>
          </p:cNvPr>
          <p:cNvSpPr txBox="1"/>
          <p:nvPr/>
        </p:nvSpPr>
        <p:spPr>
          <a:xfrm>
            <a:off x="769648" y="5377218"/>
            <a:ext cx="10453361" cy="923330"/>
          </a:xfrm>
          <a:prstGeom prst="rect">
            <a:avLst/>
          </a:prstGeom>
          <a:noFill/>
        </p:spPr>
        <p:txBody>
          <a:bodyPr wrap="square" rtlCol="0">
            <a:spAutoFit/>
          </a:bodyPr>
          <a:lstStyle/>
          <a:p>
            <a:pPr algn="just"/>
            <a:r>
              <a:rPr lang="en-US" dirty="0">
                <a:solidFill>
                  <a:srgbClr val="0070C0"/>
                </a:solidFill>
              </a:rPr>
              <a:t>We filtered the attack type “Unknown” and the prediction was run for 6 attack types. Interestingly, although in past “Bombing / Explosion” had &gt; 57% attacks, the machine learning predicts rise in “Armed Assault”. </a:t>
            </a:r>
          </a:p>
          <a:p>
            <a:pPr algn="just"/>
            <a:r>
              <a:rPr lang="en-US" dirty="0">
                <a:solidFill>
                  <a:srgbClr val="0070C0"/>
                </a:solidFill>
              </a:rPr>
              <a:t>Deep Learning even shows that it will become the top attack type.</a:t>
            </a:r>
          </a:p>
        </p:txBody>
      </p:sp>
    </p:spTree>
    <p:extLst>
      <p:ext uri="{BB962C8B-B14F-4D97-AF65-F5344CB8AC3E}">
        <p14:creationId xmlns:p14="http://schemas.microsoft.com/office/powerpoint/2010/main" val="613317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solidFill>
                  <a:srgbClr val="0070C0"/>
                </a:solidFill>
              </a:rPr>
              <a:t>AttackType</a:t>
            </a:r>
            <a:r>
              <a:rPr lang="en-US" sz="3600" dirty="0">
                <a:solidFill>
                  <a:srgbClr val="0070C0"/>
                </a:solidFill>
              </a:rPr>
              <a:t> vs Attacks Prediction - Bar</a:t>
            </a:r>
          </a:p>
        </p:txBody>
      </p:sp>
      <p:sp>
        <p:nvSpPr>
          <p:cNvPr id="3" name="Text Placeholder 2"/>
          <p:cNvSpPr>
            <a:spLocks noGrp="1"/>
          </p:cNvSpPr>
          <p:nvPr>
            <p:ph type="body" idx="1"/>
          </p:nvPr>
        </p:nvSpPr>
        <p:spPr/>
        <p:txBody>
          <a:bodyPr/>
          <a:lstStyle/>
          <a:p>
            <a:r>
              <a:rPr lang="en-US" b="0" dirty="0">
                <a:solidFill>
                  <a:srgbClr val="FF0000"/>
                </a:solidFill>
              </a:rPr>
              <a:t>Random Forest</a:t>
            </a:r>
          </a:p>
        </p:txBody>
      </p:sp>
      <p:sp>
        <p:nvSpPr>
          <p:cNvPr id="5" name="Text Placeholder 4"/>
          <p:cNvSpPr>
            <a:spLocks noGrp="1"/>
          </p:cNvSpPr>
          <p:nvPr>
            <p:ph type="body" sz="quarter" idx="3"/>
          </p:nvPr>
        </p:nvSpPr>
        <p:spPr/>
        <p:txBody>
          <a:bodyPr/>
          <a:lstStyle/>
          <a:p>
            <a:r>
              <a:rPr lang="en-US" b="0" dirty="0">
                <a:solidFill>
                  <a:srgbClr val="FF0000"/>
                </a:solidFill>
              </a:rPr>
              <a:t>Deep Learning</a:t>
            </a:r>
          </a:p>
        </p:txBody>
      </p:sp>
      <p:pic>
        <p:nvPicPr>
          <p:cNvPr id="7" name="Content Placeholder 6" descr="ML14_AttackType_Attacks_Bar_RF.png"/>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515171" y="2816940"/>
            <a:ext cx="3807021" cy="3060857"/>
          </a:xfrm>
          <a:prstGeom prst="rect">
            <a:avLst/>
          </a:prstGeom>
          <a:noFill/>
          <a:ln>
            <a:noFill/>
          </a:ln>
        </p:spPr>
      </p:pic>
      <p:pic>
        <p:nvPicPr>
          <p:cNvPr id="8" name="Content Placeholder 7" descr="ML15_AttackType_Attacks_Bar_DL.png"/>
          <p:cNvPicPr>
            <a:picLocks noGrp="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752328" y="2804239"/>
            <a:ext cx="4022932" cy="3086259"/>
          </a:xfrm>
          <a:prstGeom prst="rect">
            <a:avLst/>
          </a:prstGeom>
          <a:noFill/>
          <a:ln>
            <a:noFill/>
          </a:ln>
        </p:spPr>
      </p:pic>
    </p:spTree>
    <p:extLst>
      <p:ext uri="{BB962C8B-B14F-4D97-AF65-F5344CB8AC3E}">
        <p14:creationId xmlns:p14="http://schemas.microsoft.com/office/powerpoint/2010/main" val="125946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solidFill>
                  <a:srgbClr val="0070C0"/>
                </a:solidFill>
              </a:rPr>
              <a:t>WeaponType</a:t>
            </a:r>
            <a:r>
              <a:rPr lang="en-US" sz="3600" dirty="0">
                <a:solidFill>
                  <a:srgbClr val="0070C0"/>
                </a:solidFill>
              </a:rPr>
              <a:t> vs Attacks – Tableau (Past Data)</a:t>
            </a:r>
          </a:p>
        </p:txBody>
      </p:sp>
      <p:pic>
        <p:nvPicPr>
          <p:cNvPr id="5" name="Content Placeholder 4"/>
          <p:cNvPicPr>
            <a:picLocks noGrp="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1427614" y="2315807"/>
            <a:ext cx="4002771" cy="3370973"/>
          </a:xfrm>
          <a:prstGeom prst="rect">
            <a:avLst/>
          </a:prstGeom>
          <a:noFill/>
          <a:ln>
            <a:noFill/>
          </a:ln>
        </p:spPr>
      </p:pic>
      <p:pic>
        <p:nvPicPr>
          <p:cNvPr id="6" name="Content Placeholder 5"/>
          <p:cNvPicPr>
            <a:picLocks noGrp="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2315807"/>
            <a:ext cx="5181600" cy="3117839"/>
          </a:xfrm>
          <a:prstGeom prst="rect">
            <a:avLst/>
          </a:prstGeom>
          <a:noFill/>
          <a:ln>
            <a:noFill/>
          </a:ln>
        </p:spPr>
      </p:pic>
    </p:spTree>
    <p:extLst>
      <p:ext uri="{BB962C8B-B14F-4D97-AF65-F5344CB8AC3E}">
        <p14:creationId xmlns:p14="http://schemas.microsoft.com/office/powerpoint/2010/main" val="3970509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solidFill>
                  <a:srgbClr val="0070C0"/>
                </a:solidFill>
              </a:rPr>
              <a:t>WeaponType</a:t>
            </a:r>
            <a:r>
              <a:rPr lang="en-US" sz="3600" dirty="0">
                <a:solidFill>
                  <a:srgbClr val="0070C0"/>
                </a:solidFill>
              </a:rPr>
              <a:t> vs Attacks Prediction</a:t>
            </a:r>
          </a:p>
        </p:txBody>
      </p:sp>
      <p:sp>
        <p:nvSpPr>
          <p:cNvPr id="3" name="Text Placeholder 2"/>
          <p:cNvSpPr>
            <a:spLocks noGrp="1"/>
          </p:cNvSpPr>
          <p:nvPr>
            <p:ph type="body" idx="1"/>
          </p:nvPr>
        </p:nvSpPr>
        <p:spPr>
          <a:xfrm>
            <a:off x="839788" y="1517390"/>
            <a:ext cx="5157787" cy="823912"/>
          </a:xfrm>
        </p:spPr>
        <p:txBody>
          <a:bodyPr>
            <a:normAutofit/>
          </a:bodyPr>
          <a:lstStyle/>
          <a:p>
            <a:r>
              <a:rPr lang="en-US" sz="1800" b="0" dirty="0">
                <a:solidFill>
                  <a:srgbClr val="FF0000"/>
                </a:solidFill>
              </a:rPr>
              <a:t>Random Forest – 100%</a:t>
            </a:r>
          </a:p>
        </p:txBody>
      </p:sp>
      <p:sp>
        <p:nvSpPr>
          <p:cNvPr id="5" name="Text Placeholder 4"/>
          <p:cNvSpPr>
            <a:spLocks noGrp="1"/>
          </p:cNvSpPr>
          <p:nvPr>
            <p:ph type="body" sz="quarter" idx="3"/>
          </p:nvPr>
        </p:nvSpPr>
        <p:spPr>
          <a:xfrm>
            <a:off x="6172199" y="1520305"/>
            <a:ext cx="5183188" cy="823912"/>
          </a:xfrm>
        </p:spPr>
        <p:txBody>
          <a:bodyPr>
            <a:normAutofit/>
          </a:bodyPr>
          <a:lstStyle/>
          <a:p>
            <a:r>
              <a:rPr lang="en-US" sz="1800" b="0" dirty="0">
                <a:solidFill>
                  <a:srgbClr val="FF0000"/>
                </a:solidFill>
              </a:rPr>
              <a:t>Deep Learning – 99.85%</a:t>
            </a:r>
          </a:p>
        </p:txBody>
      </p:sp>
      <p:pic>
        <p:nvPicPr>
          <p:cNvPr id="7" name="Content Placeholder 6" descr="ML19_WeaponType_Attacks_Pie_RF.png"/>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2573346"/>
            <a:ext cx="4649100" cy="2857500"/>
          </a:xfrm>
          <a:prstGeom prst="rect">
            <a:avLst/>
          </a:prstGeom>
          <a:noFill/>
          <a:ln>
            <a:noFill/>
          </a:ln>
        </p:spPr>
      </p:pic>
      <p:pic>
        <p:nvPicPr>
          <p:cNvPr id="8" name="Content Placeholder 7" descr="ML20_WeaponType_Attacks_Pie_DL.png"/>
          <p:cNvPicPr>
            <a:picLocks noGrp="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6172199" y="2577895"/>
            <a:ext cx="5750169" cy="2857500"/>
          </a:xfrm>
          <a:prstGeom prst="rect">
            <a:avLst/>
          </a:prstGeom>
          <a:noFill/>
          <a:ln>
            <a:noFill/>
          </a:ln>
        </p:spPr>
      </p:pic>
      <p:sp>
        <p:nvSpPr>
          <p:cNvPr id="4" name="TextBox 3">
            <a:extLst>
              <a:ext uri="{FF2B5EF4-FFF2-40B4-BE49-F238E27FC236}">
                <a16:creationId xmlns:a16="http://schemas.microsoft.com/office/drawing/2014/main" id="{0A45810F-C53C-4698-8C55-B6F88F4133D0}"/>
              </a:ext>
            </a:extLst>
          </p:cNvPr>
          <p:cNvSpPr txBox="1"/>
          <p:nvPr/>
        </p:nvSpPr>
        <p:spPr>
          <a:xfrm flipH="1">
            <a:off x="860488" y="5754806"/>
            <a:ext cx="10494899" cy="923330"/>
          </a:xfrm>
          <a:prstGeom prst="rect">
            <a:avLst/>
          </a:prstGeom>
          <a:noFill/>
        </p:spPr>
        <p:txBody>
          <a:bodyPr wrap="square" rtlCol="0">
            <a:spAutoFit/>
          </a:bodyPr>
          <a:lstStyle/>
          <a:p>
            <a:pPr algn="just"/>
            <a:r>
              <a:rPr lang="en-US" dirty="0">
                <a:solidFill>
                  <a:srgbClr val="0070C0"/>
                </a:solidFill>
              </a:rPr>
              <a:t>For the weapon type also, in past, “Explosives/Bombs/Dynamite” were &gt; 62.5%. But Machine learning predicts that this percentage goes down significantly and “Firearms”, “Incendiary”, “Melee” are showing significant rise.</a:t>
            </a:r>
          </a:p>
          <a:p>
            <a:pPr algn="just"/>
            <a:r>
              <a:rPr lang="en-US" dirty="0">
                <a:solidFill>
                  <a:srgbClr val="0070C0"/>
                </a:solidFill>
              </a:rPr>
              <a:t>Deep Learning predicts “Firearms” to be top weapon type in future at 41.8%. </a:t>
            </a:r>
          </a:p>
        </p:txBody>
      </p:sp>
    </p:spTree>
    <p:extLst>
      <p:ext uri="{BB962C8B-B14F-4D97-AF65-F5344CB8AC3E}">
        <p14:creationId xmlns:p14="http://schemas.microsoft.com/office/powerpoint/2010/main" val="42869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solidFill>
                  <a:srgbClr val="0070C0"/>
                </a:solidFill>
              </a:rPr>
              <a:t>WeaponType</a:t>
            </a:r>
            <a:r>
              <a:rPr lang="en-US" sz="3600" dirty="0">
                <a:solidFill>
                  <a:srgbClr val="0070C0"/>
                </a:solidFill>
              </a:rPr>
              <a:t> vs Attacks - Bar</a:t>
            </a:r>
          </a:p>
        </p:txBody>
      </p:sp>
      <p:sp>
        <p:nvSpPr>
          <p:cNvPr id="3" name="Text Placeholder 2"/>
          <p:cNvSpPr>
            <a:spLocks noGrp="1"/>
          </p:cNvSpPr>
          <p:nvPr>
            <p:ph type="body" idx="1"/>
          </p:nvPr>
        </p:nvSpPr>
        <p:spPr/>
        <p:txBody>
          <a:bodyPr/>
          <a:lstStyle/>
          <a:p>
            <a:r>
              <a:rPr lang="en-US" b="0" dirty="0">
                <a:solidFill>
                  <a:srgbClr val="FF0000"/>
                </a:solidFill>
              </a:rPr>
              <a:t>Random Forest</a:t>
            </a:r>
          </a:p>
        </p:txBody>
      </p:sp>
      <p:sp>
        <p:nvSpPr>
          <p:cNvPr id="5" name="Text Placeholder 4"/>
          <p:cNvSpPr>
            <a:spLocks noGrp="1"/>
          </p:cNvSpPr>
          <p:nvPr>
            <p:ph type="body" sz="quarter" idx="3"/>
          </p:nvPr>
        </p:nvSpPr>
        <p:spPr/>
        <p:txBody>
          <a:bodyPr/>
          <a:lstStyle/>
          <a:p>
            <a:r>
              <a:rPr lang="en-US" b="0" dirty="0">
                <a:solidFill>
                  <a:srgbClr val="FF0000"/>
                </a:solidFill>
              </a:rPr>
              <a:t>Deep Learning</a:t>
            </a:r>
          </a:p>
        </p:txBody>
      </p:sp>
      <p:pic>
        <p:nvPicPr>
          <p:cNvPr id="7" name="Content Placeholder 6" descr="ML19_WeaponType_Attacks_Bar_RF.png"/>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994770" y="2505075"/>
            <a:ext cx="4847822" cy="3684588"/>
          </a:xfrm>
          <a:prstGeom prst="rect">
            <a:avLst/>
          </a:prstGeom>
          <a:noFill/>
          <a:ln>
            <a:noFill/>
          </a:ln>
        </p:spPr>
      </p:pic>
      <p:pic>
        <p:nvPicPr>
          <p:cNvPr id="8" name="Content Placeholder 7" descr="ML20_WeaponType_Attacks_Bar_DL.png"/>
          <p:cNvPicPr>
            <a:picLocks noGrp="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6233521" y="2505075"/>
            <a:ext cx="5060545" cy="3684588"/>
          </a:xfrm>
          <a:prstGeom prst="rect">
            <a:avLst/>
          </a:prstGeom>
          <a:noFill/>
          <a:ln>
            <a:noFill/>
          </a:ln>
        </p:spPr>
      </p:pic>
    </p:spTree>
    <p:extLst>
      <p:ext uri="{BB962C8B-B14F-4D97-AF65-F5344CB8AC3E}">
        <p14:creationId xmlns:p14="http://schemas.microsoft.com/office/powerpoint/2010/main" val="1194204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Linear Regression</a:t>
            </a:r>
          </a:p>
        </p:txBody>
      </p:sp>
      <p:sp>
        <p:nvSpPr>
          <p:cNvPr id="3" name="Content Placeholder 2"/>
          <p:cNvSpPr>
            <a:spLocks noGrp="1"/>
          </p:cNvSpPr>
          <p:nvPr>
            <p:ph idx="1"/>
          </p:nvPr>
        </p:nvSpPr>
        <p:spPr/>
        <p:txBody>
          <a:bodyPr/>
          <a:lstStyle/>
          <a:p>
            <a:r>
              <a:rPr lang="en-US" dirty="0">
                <a:solidFill>
                  <a:srgbClr val="FF0000"/>
                </a:solidFill>
              </a:rPr>
              <a:t>Attack count vs Year</a:t>
            </a:r>
          </a:p>
          <a:p>
            <a:pPr lvl="1"/>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954823" y="2365131"/>
            <a:ext cx="5486400" cy="3657600"/>
          </a:xfrm>
          <a:prstGeom prst="rect">
            <a:avLst/>
          </a:prstGeom>
          <a:noFill/>
          <a:ln>
            <a:noFill/>
          </a:ln>
        </p:spPr>
      </p:pic>
      <p:sp>
        <p:nvSpPr>
          <p:cNvPr id="6" name="TextBox 5"/>
          <p:cNvSpPr txBox="1"/>
          <p:nvPr/>
        </p:nvSpPr>
        <p:spPr>
          <a:xfrm>
            <a:off x="7074513" y="3207092"/>
            <a:ext cx="3717171" cy="2031325"/>
          </a:xfrm>
          <a:prstGeom prst="rect">
            <a:avLst/>
          </a:prstGeom>
          <a:noFill/>
        </p:spPr>
        <p:txBody>
          <a:bodyPr wrap="none" rtlCol="0">
            <a:spAutoFit/>
          </a:bodyPr>
          <a:lstStyle/>
          <a:p>
            <a:r>
              <a:rPr lang="en-US" dirty="0">
                <a:solidFill>
                  <a:srgbClr val="0070C0"/>
                </a:solidFill>
              </a:rPr>
              <a:t>We ran this linear regression through </a:t>
            </a:r>
          </a:p>
          <a:p>
            <a:r>
              <a:rPr lang="en-US" dirty="0">
                <a:solidFill>
                  <a:srgbClr val="0070C0"/>
                </a:solidFill>
              </a:rPr>
              <a:t>4 different models: </a:t>
            </a:r>
          </a:p>
          <a:p>
            <a:r>
              <a:rPr lang="en-US" dirty="0">
                <a:solidFill>
                  <a:srgbClr val="0070C0"/>
                </a:solidFill>
              </a:rPr>
              <a:t>Default, Lasso, Ridge and </a:t>
            </a:r>
            <a:r>
              <a:rPr lang="en-US" dirty="0" err="1">
                <a:solidFill>
                  <a:srgbClr val="0070C0"/>
                </a:solidFill>
              </a:rPr>
              <a:t>ElasticNet</a:t>
            </a:r>
            <a:r>
              <a:rPr lang="en-US" dirty="0">
                <a:solidFill>
                  <a:srgbClr val="0070C0"/>
                </a:solidFill>
              </a:rPr>
              <a:t>.</a:t>
            </a:r>
          </a:p>
          <a:p>
            <a:endParaRPr lang="en-US" dirty="0">
              <a:solidFill>
                <a:srgbClr val="0070C0"/>
              </a:solidFill>
            </a:endParaRPr>
          </a:p>
          <a:p>
            <a:r>
              <a:rPr lang="en-US" dirty="0">
                <a:solidFill>
                  <a:srgbClr val="0070C0"/>
                </a:solidFill>
              </a:rPr>
              <a:t>Lasso model gave the best R2 score </a:t>
            </a:r>
          </a:p>
          <a:p>
            <a:r>
              <a:rPr lang="en-US" dirty="0">
                <a:solidFill>
                  <a:srgbClr val="0070C0"/>
                </a:solidFill>
              </a:rPr>
              <a:t>of 58.44 % and lowest MSE.</a:t>
            </a:r>
          </a:p>
          <a:p>
            <a:endParaRPr lang="en-US" dirty="0">
              <a:solidFill>
                <a:srgbClr val="0070C0"/>
              </a:solidFill>
            </a:endParaRPr>
          </a:p>
        </p:txBody>
      </p:sp>
    </p:spTree>
    <p:extLst>
      <p:ext uri="{BB962C8B-B14F-4D97-AF65-F5344CB8AC3E}">
        <p14:creationId xmlns:p14="http://schemas.microsoft.com/office/powerpoint/2010/main" val="4063716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Logistic Regression</a:t>
            </a:r>
          </a:p>
        </p:txBody>
      </p:sp>
      <p:sp>
        <p:nvSpPr>
          <p:cNvPr id="3" name="Content Placeholder 2"/>
          <p:cNvSpPr>
            <a:spLocks noGrp="1"/>
          </p:cNvSpPr>
          <p:nvPr>
            <p:ph idx="1"/>
          </p:nvPr>
        </p:nvSpPr>
        <p:spPr/>
        <p:txBody>
          <a:bodyPr/>
          <a:lstStyle/>
          <a:p>
            <a:r>
              <a:rPr lang="en-US" dirty="0">
                <a:solidFill>
                  <a:srgbClr val="FF0000"/>
                </a:solidFill>
              </a:rPr>
              <a:t>Casualties by region:</a:t>
            </a:r>
          </a:p>
          <a:p>
            <a:endParaRPr lang="en-US" dirty="0">
              <a:solidFill>
                <a:srgbClr val="FF0000"/>
              </a:solidFill>
            </a:endParaRPr>
          </a:p>
        </p:txBody>
      </p:sp>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171" y="2527618"/>
            <a:ext cx="4444365" cy="3649345"/>
          </a:xfrm>
          <a:prstGeom prst="rect">
            <a:avLst/>
          </a:prstGeom>
          <a:noFill/>
          <a:ln>
            <a:noFill/>
          </a:ln>
        </p:spPr>
      </p:pic>
      <p:sp>
        <p:nvSpPr>
          <p:cNvPr id="5" name="TextBox 4"/>
          <p:cNvSpPr txBox="1"/>
          <p:nvPr/>
        </p:nvSpPr>
        <p:spPr>
          <a:xfrm>
            <a:off x="5376065" y="2618729"/>
            <a:ext cx="5212581" cy="3108543"/>
          </a:xfrm>
          <a:prstGeom prst="rect">
            <a:avLst/>
          </a:prstGeom>
          <a:noFill/>
        </p:spPr>
        <p:txBody>
          <a:bodyPr wrap="none" rtlCol="0">
            <a:spAutoFit/>
          </a:bodyPr>
          <a:lstStyle/>
          <a:p>
            <a:r>
              <a:rPr lang="en-US" sz="1400" dirty="0">
                <a:solidFill>
                  <a:srgbClr val="0070C0"/>
                </a:solidFill>
              </a:rPr>
              <a:t>We ran a logistic regression for casualties, to try to predict the region</a:t>
            </a:r>
          </a:p>
          <a:p>
            <a:r>
              <a:rPr lang="en-US" sz="1400" dirty="0">
                <a:solidFill>
                  <a:srgbClr val="0070C0"/>
                </a:solidFill>
              </a:rPr>
              <a:t>of next casualty, based on other numeric variables: </a:t>
            </a:r>
          </a:p>
          <a:p>
            <a:r>
              <a:rPr lang="en-US" sz="1400" dirty="0">
                <a:solidFill>
                  <a:srgbClr val="0070C0"/>
                </a:solidFill>
              </a:rPr>
              <a:t>success, suicide, </a:t>
            </a:r>
            <a:r>
              <a:rPr lang="en-US" sz="1400" dirty="0" err="1">
                <a:solidFill>
                  <a:srgbClr val="0070C0"/>
                </a:solidFill>
              </a:rPr>
              <a:t>nkill</a:t>
            </a:r>
            <a:r>
              <a:rPr lang="en-US" sz="1400" dirty="0">
                <a:solidFill>
                  <a:srgbClr val="0070C0"/>
                </a:solidFill>
              </a:rPr>
              <a:t>, </a:t>
            </a:r>
            <a:r>
              <a:rPr lang="en-US" sz="1400" dirty="0" err="1">
                <a:solidFill>
                  <a:srgbClr val="0070C0"/>
                </a:solidFill>
              </a:rPr>
              <a:t>nwound</a:t>
            </a:r>
            <a:r>
              <a:rPr lang="en-US" sz="1400" dirty="0">
                <a:solidFill>
                  <a:srgbClr val="0070C0"/>
                </a:solidFill>
              </a:rPr>
              <a:t>, year and casualties.</a:t>
            </a:r>
          </a:p>
          <a:p>
            <a:endParaRPr lang="en-US" sz="1400" dirty="0">
              <a:solidFill>
                <a:srgbClr val="0070C0"/>
              </a:solidFill>
            </a:endParaRPr>
          </a:p>
          <a:p>
            <a:r>
              <a:rPr lang="en-US" sz="1400" dirty="0">
                <a:solidFill>
                  <a:srgbClr val="0070C0"/>
                </a:solidFill>
              </a:rPr>
              <a:t>Following are the results:</a:t>
            </a:r>
          </a:p>
          <a:p>
            <a:r>
              <a:rPr lang="en-US" sz="1400" dirty="0">
                <a:solidFill>
                  <a:srgbClr val="0070C0"/>
                </a:solidFill>
              </a:rPr>
              <a:t> </a:t>
            </a:r>
          </a:p>
          <a:p>
            <a:pPr fontAlgn="base" latinLnBrk="1"/>
            <a:r>
              <a:rPr lang="en-US" sz="1400" dirty="0">
                <a:solidFill>
                  <a:srgbClr val="0070C0"/>
                </a:solidFill>
              </a:rPr>
              <a:t>Training Data Score: 71.589%</a:t>
            </a:r>
          </a:p>
          <a:p>
            <a:pPr fontAlgn="base" latinLnBrk="1"/>
            <a:r>
              <a:rPr lang="en-US" sz="1400" dirty="0">
                <a:solidFill>
                  <a:srgbClr val="0070C0"/>
                </a:solidFill>
              </a:rPr>
              <a:t>Testing Data Score: 71.590%</a:t>
            </a:r>
          </a:p>
          <a:p>
            <a:pPr fontAlgn="base" latinLnBrk="1"/>
            <a:r>
              <a:rPr lang="en-US" sz="1400" dirty="0">
                <a:solidFill>
                  <a:srgbClr val="0070C0"/>
                </a:solidFill>
              </a:rPr>
              <a:t> </a:t>
            </a:r>
          </a:p>
          <a:p>
            <a:pPr fontAlgn="base" latinLnBrk="1"/>
            <a:r>
              <a:rPr lang="en-US" sz="1400" dirty="0">
                <a:solidFill>
                  <a:srgbClr val="0070C0"/>
                </a:solidFill>
              </a:rPr>
              <a:t>This was the result of running the regression for 92,700 rows. </a:t>
            </a:r>
          </a:p>
          <a:p>
            <a:pPr fontAlgn="base" latinLnBrk="1"/>
            <a:r>
              <a:rPr lang="en-US" sz="1400" dirty="0">
                <a:solidFill>
                  <a:srgbClr val="0070C0"/>
                </a:solidFill>
              </a:rPr>
              <a:t>Below is a sample table of results for the top 30 rows, out of which </a:t>
            </a:r>
          </a:p>
          <a:p>
            <a:pPr fontAlgn="base" latinLnBrk="1"/>
            <a:r>
              <a:rPr lang="en-US" sz="1400" dirty="0">
                <a:solidFill>
                  <a:srgbClr val="0070C0"/>
                </a:solidFill>
              </a:rPr>
              <a:t>24 are correct predictions.</a:t>
            </a:r>
          </a:p>
          <a:p>
            <a:pPr fontAlgn="base" latinLnBrk="1"/>
            <a:r>
              <a:rPr lang="en-US" sz="1400" dirty="0">
                <a:solidFill>
                  <a:srgbClr val="0070C0"/>
                </a:solidFill>
              </a:rPr>
              <a:t> </a:t>
            </a:r>
          </a:p>
          <a:p>
            <a:endParaRPr lang="en-US" sz="1400" dirty="0">
              <a:solidFill>
                <a:srgbClr val="0070C0"/>
              </a:solidFill>
            </a:endParaRPr>
          </a:p>
        </p:txBody>
      </p:sp>
    </p:spTree>
    <p:extLst>
      <p:ext uri="{BB962C8B-B14F-4D97-AF65-F5344CB8AC3E}">
        <p14:creationId xmlns:p14="http://schemas.microsoft.com/office/powerpoint/2010/main" val="1666227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Machine learning algorithms</a:t>
            </a:r>
          </a:p>
        </p:txBody>
      </p:sp>
      <p:sp>
        <p:nvSpPr>
          <p:cNvPr id="3" name="Content Placeholder 2"/>
          <p:cNvSpPr>
            <a:spLocks noGrp="1"/>
          </p:cNvSpPr>
          <p:nvPr>
            <p:ph idx="1"/>
          </p:nvPr>
        </p:nvSpPr>
        <p:spPr/>
        <p:txBody>
          <a:bodyPr/>
          <a:lstStyle/>
          <a:p>
            <a:pPr lvl="0"/>
            <a:r>
              <a:rPr lang="en-US" sz="1400" b="1" u="sng" dirty="0">
                <a:solidFill>
                  <a:srgbClr val="00B0F0"/>
                </a:solidFill>
              </a:rPr>
              <a:t>Random Forest Classifier:</a:t>
            </a:r>
            <a:endParaRPr lang="en-US" sz="1400" dirty="0">
              <a:solidFill>
                <a:srgbClr val="00B0F0"/>
              </a:solidFill>
            </a:endParaRPr>
          </a:p>
          <a:p>
            <a:pPr marL="0" indent="0" algn="just">
              <a:buNone/>
            </a:pPr>
            <a:r>
              <a:rPr lang="en-US" sz="1400" dirty="0">
                <a:solidFill>
                  <a:srgbClr val="FF0000"/>
                </a:solidFill>
              </a:rPr>
              <a:t>A random forest is a meta estimator that fits a number of decision tree classifiers on various sub-samples of the dataset and uses averaging to improve the predictive accuracy and control over-fitting. The sub-sample size is always the same as the original input sample size but the samples are drawn with replacement if bootstrap=True (default).</a:t>
            </a:r>
          </a:p>
          <a:p>
            <a:pPr lvl="0" algn="just"/>
            <a:r>
              <a:rPr lang="en-US" sz="1400" b="1" u="sng" dirty="0">
                <a:solidFill>
                  <a:srgbClr val="00B0F0"/>
                </a:solidFill>
              </a:rPr>
              <a:t>Deep Learning Neural Network</a:t>
            </a:r>
            <a:endParaRPr lang="en-US" sz="1400" dirty="0">
              <a:solidFill>
                <a:srgbClr val="FF0000"/>
              </a:solidFill>
            </a:endParaRPr>
          </a:p>
          <a:p>
            <a:pPr marL="0" indent="0" algn="just">
              <a:buNone/>
            </a:pPr>
            <a:r>
              <a:rPr lang="en-US" sz="1400" dirty="0">
                <a:solidFill>
                  <a:srgbClr val="FF0000"/>
                </a:solidFill>
              </a:rPr>
              <a:t>A deep neural network (DNN) is an </a:t>
            </a:r>
            <a:r>
              <a:rPr lang="en-US" sz="1400" dirty="0">
                <a:solidFill>
                  <a:srgbClr val="FF0000"/>
                </a:solidFill>
                <a:hlinkClick r:id="rId2" tooltip="Artificial neural network"/>
              </a:rPr>
              <a:t>artificial neural network</a:t>
            </a:r>
            <a:r>
              <a:rPr lang="en-US" sz="1400" dirty="0">
                <a:solidFill>
                  <a:srgbClr val="FF0000"/>
                </a:solidFill>
              </a:rPr>
              <a:t> (ANN) with multiple layers between the input and output layers. The DNN finds the correct mathematical manipulation to turn the input into the output, whether it be a </a:t>
            </a:r>
            <a:r>
              <a:rPr lang="en-US" sz="1400" dirty="0">
                <a:solidFill>
                  <a:srgbClr val="FF0000"/>
                </a:solidFill>
                <a:hlinkClick r:id="rId3" tooltip="Linear relationship"/>
              </a:rPr>
              <a:t>linear relationship</a:t>
            </a:r>
            <a:r>
              <a:rPr lang="en-US" sz="1400" dirty="0">
                <a:solidFill>
                  <a:srgbClr val="FF0000"/>
                </a:solidFill>
              </a:rPr>
              <a:t> or a non-linear relationship. The network moves through the layers calculating the probability of each output. For example, a DNN that is trained to recognize dog breeds will go over the given image and calculate the probability that the dog in the image is a certain breed. The user can review the results and select which probabilities the network should display (above a certain threshold, etc.) and return the proposed label. Each mathematical manipulation as such is considered a layer, and complex DNN have many layers, hence the name "deep" networks. </a:t>
            </a:r>
          </a:p>
          <a:p>
            <a:pPr marL="0" indent="0" algn="just">
              <a:buNone/>
            </a:pPr>
            <a:r>
              <a:rPr lang="en-US" sz="1400" dirty="0">
                <a:solidFill>
                  <a:srgbClr val="FF0000"/>
                </a:solidFill>
              </a:rPr>
              <a:t>DNNs can model complex non-linear relationships. DNN architectures generate compositional models where the object is expressed as a layered composition of </a:t>
            </a:r>
            <a:r>
              <a:rPr lang="en-US" sz="1400" dirty="0">
                <a:solidFill>
                  <a:srgbClr val="FF0000"/>
                </a:solidFill>
                <a:hlinkClick r:id="rId4" tooltip="Primitive data type"/>
              </a:rPr>
              <a:t>primitives</a:t>
            </a:r>
            <a:r>
              <a:rPr lang="en-US" sz="1400" dirty="0">
                <a:solidFill>
                  <a:srgbClr val="FF0000"/>
                </a:solidFill>
              </a:rPr>
              <a:t>. The extra layers enable composition of features from lower layers, potentially modeling complex data with fewer units than a similarly performing shallow network.</a:t>
            </a:r>
          </a:p>
        </p:txBody>
      </p:sp>
    </p:spTree>
    <p:extLst>
      <p:ext uri="{BB962C8B-B14F-4D97-AF65-F5344CB8AC3E}">
        <p14:creationId xmlns:p14="http://schemas.microsoft.com/office/powerpoint/2010/main" val="1094116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396" y="1565030"/>
            <a:ext cx="10515600" cy="667483"/>
          </a:xfrm>
        </p:spPr>
        <p:txBody>
          <a:bodyPr>
            <a:normAutofit/>
          </a:bodyPr>
          <a:lstStyle/>
          <a:p>
            <a:r>
              <a:rPr lang="en-US" sz="3600" dirty="0">
                <a:solidFill>
                  <a:srgbClr val="FF0000"/>
                </a:solidFill>
              </a:rPr>
              <a:t>Random forest vs Deep Learning comparison</a:t>
            </a:r>
          </a:p>
        </p:txBody>
      </p:sp>
      <p:sp>
        <p:nvSpPr>
          <p:cNvPr id="4" name="Text Placeholder 3"/>
          <p:cNvSpPr>
            <a:spLocks noGrp="1"/>
          </p:cNvSpPr>
          <p:nvPr>
            <p:ph type="body" idx="1"/>
          </p:nvPr>
        </p:nvSpPr>
        <p:spPr>
          <a:xfrm>
            <a:off x="831850" y="2831123"/>
            <a:ext cx="10515600" cy="3258528"/>
          </a:xfrm>
        </p:spPr>
        <p:txBody>
          <a:bodyPr>
            <a:normAutofit/>
          </a:bodyPr>
          <a:lstStyle/>
          <a:p>
            <a:pPr marL="342900" indent="-342900" algn="just">
              <a:buFont typeface="Wingdings" panose="05000000000000000000" pitchFamily="2" charset="2"/>
              <a:buChar char="q"/>
            </a:pPr>
            <a:r>
              <a:rPr lang="en-US" dirty="0">
                <a:solidFill>
                  <a:schemeClr val="accent1">
                    <a:lumMod val="75000"/>
                  </a:schemeClr>
                </a:solidFill>
              </a:rPr>
              <a:t>Below charts are the comparisons of 2 most accurate machine learning methods among the ones we worked. </a:t>
            </a:r>
          </a:p>
          <a:p>
            <a:pPr marL="342900" indent="-342900" algn="just">
              <a:buFont typeface="Wingdings" panose="05000000000000000000" pitchFamily="2" charset="2"/>
              <a:buChar char="q"/>
            </a:pPr>
            <a:r>
              <a:rPr lang="en-US" dirty="0">
                <a:solidFill>
                  <a:schemeClr val="accent1">
                    <a:lumMod val="75000"/>
                  </a:schemeClr>
                </a:solidFill>
              </a:rPr>
              <a:t>The comparison is for number of attacks / casualties on Y-Axis and the X-axis contains different variables like Global Region, Country, Province, Attack Type and Weapon Type.</a:t>
            </a:r>
          </a:p>
        </p:txBody>
      </p:sp>
    </p:spTree>
    <p:extLst>
      <p:ext uri="{BB962C8B-B14F-4D97-AF65-F5344CB8AC3E}">
        <p14:creationId xmlns:p14="http://schemas.microsoft.com/office/powerpoint/2010/main" val="2388433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93F42-1F7E-4AE4-8B13-96FCB789F848}"/>
              </a:ext>
            </a:extLst>
          </p:cNvPr>
          <p:cNvSpPr>
            <a:spLocks noGrp="1"/>
          </p:cNvSpPr>
          <p:nvPr>
            <p:ph type="title"/>
          </p:nvPr>
        </p:nvSpPr>
        <p:spPr/>
        <p:txBody>
          <a:bodyPr>
            <a:normAutofit/>
          </a:bodyPr>
          <a:lstStyle/>
          <a:p>
            <a:r>
              <a:rPr lang="en-US" sz="3600" dirty="0">
                <a:solidFill>
                  <a:srgbClr val="0070C0"/>
                </a:solidFill>
              </a:rPr>
              <a:t>Region vs Terrorist Attacks – Past Data (Tableau)</a:t>
            </a:r>
          </a:p>
        </p:txBody>
      </p:sp>
      <p:pic>
        <p:nvPicPr>
          <p:cNvPr id="6" name="Picture 5" descr="A picture containing businesscard, text&#10;&#10;Description automatically generated">
            <a:extLst>
              <a:ext uri="{FF2B5EF4-FFF2-40B4-BE49-F238E27FC236}">
                <a16:creationId xmlns:a16="http://schemas.microsoft.com/office/drawing/2014/main" id="{FB0D45FA-01FF-4633-9D90-8C38BEFBC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085" y="1776046"/>
            <a:ext cx="4510453" cy="3824654"/>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1690688"/>
            <a:ext cx="5943600" cy="4534266"/>
          </a:xfrm>
          <a:prstGeom prst="rect">
            <a:avLst/>
          </a:prstGeom>
          <a:noFill/>
          <a:ln>
            <a:noFill/>
          </a:ln>
        </p:spPr>
      </p:pic>
      <p:sp>
        <p:nvSpPr>
          <p:cNvPr id="2" name="TextBox 1"/>
          <p:cNvSpPr txBox="1"/>
          <p:nvPr/>
        </p:nvSpPr>
        <p:spPr>
          <a:xfrm>
            <a:off x="785953" y="5424854"/>
            <a:ext cx="4624247" cy="738664"/>
          </a:xfrm>
          <a:prstGeom prst="rect">
            <a:avLst/>
          </a:prstGeom>
          <a:noFill/>
        </p:spPr>
        <p:txBody>
          <a:bodyPr wrap="square" rtlCol="0">
            <a:spAutoFit/>
          </a:bodyPr>
          <a:lstStyle/>
          <a:p>
            <a:pPr algn="just"/>
            <a:r>
              <a:rPr lang="en-US" sz="1400" dirty="0">
                <a:solidFill>
                  <a:srgbClr val="0070C0"/>
                </a:solidFill>
              </a:rPr>
              <a:t>Past data shows that Middle East and South Asia region have had most attacks. But we are doing predictions of future, and the percentages change, as seen in below slides.</a:t>
            </a:r>
          </a:p>
        </p:txBody>
      </p:sp>
    </p:spTree>
    <p:extLst>
      <p:ext uri="{BB962C8B-B14F-4D97-AF65-F5344CB8AC3E}">
        <p14:creationId xmlns:p14="http://schemas.microsoft.com/office/powerpoint/2010/main" val="4287567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A020-8684-4F88-B3D8-77B2EB606D89}"/>
              </a:ext>
            </a:extLst>
          </p:cNvPr>
          <p:cNvSpPr>
            <a:spLocks noGrp="1"/>
          </p:cNvSpPr>
          <p:nvPr>
            <p:ph type="title"/>
          </p:nvPr>
        </p:nvSpPr>
        <p:spPr/>
        <p:txBody>
          <a:bodyPr>
            <a:normAutofit/>
          </a:bodyPr>
          <a:lstStyle/>
          <a:p>
            <a:r>
              <a:rPr lang="en-US" sz="3600" dirty="0">
                <a:solidFill>
                  <a:srgbClr val="0070C0"/>
                </a:solidFill>
              </a:rPr>
              <a:t>Predict Region with next terrorist attack</a:t>
            </a:r>
          </a:p>
        </p:txBody>
      </p:sp>
      <p:sp>
        <p:nvSpPr>
          <p:cNvPr id="3" name="Text Placeholder 2">
            <a:extLst>
              <a:ext uri="{FF2B5EF4-FFF2-40B4-BE49-F238E27FC236}">
                <a16:creationId xmlns:a16="http://schemas.microsoft.com/office/drawing/2014/main" id="{89BFCDDB-0601-4711-B38B-B0D4BE6F2FFD}"/>
              </a:ext>
            </a:extLst>
          </p:cNvPr>
          <p:cNvSpPr>
            <a:spLocks noGrp="1"/>
          </p:cNvSpPr>
          <p:nvPr>
            <p:ph type="body" idx="1"/>
          </p:nvPr>
        </p:nvSpPr>
        <p:spPr>
          <a:xfrm>
            <a:off x="6572372" y="1690688"/>
            <a:ext cx="5157787" cy="823912"/>
          </a:xfrm>
        </p:spPr>
        <p:txBody>
          <a:bodyPr>
            <a:normAutofit/>
          </a:bodyPr>
          <a:lstStyle/>
          <a:p>
            <a:r>
              <a:rPr lang="en-US" sz="1800" dirty="0">
                <a:solidFill>
                  <a:srgbClr val="FF0000"/>
                </a:solidFill>
              </a:rPr>
              <a:t>Deep Learning Neural Network – 99.93%</a:t>
            </a:r>
          </a:p>
        </p:txBody>
      </p:sp>
      <p:sp>
        <p:nvSpPr>
          <p:cNvPr id="5" name="Text Placeholder 4">
            <a:extLst>
              <a:ext uri="{FF2B5EF4-FFF2-40B4-BE49-F238E27FC236}">
                <a16:creationId xmlns:a16="http://schemas.microsoft.com/office/drawing/2014/main" id="{606733E3-537C-4CDD-9AA3-1A22E111FE4F}"/>
              </a:ext>
            </a:extLst>
          </p:cNvPr>
          <p:cNvSpPr>
            <a:spLocks noGrp="1"/>
          </p:cNvSpPr>
          <p:nvPr>
            <p:ph type="body" sz="quarter" idx="3"/>
          </p:nvPr>
        </p:nvSpPr>
        <p:spPr>
          <a:xfrm>
            <a:off x="1014413" y="1647643"/>
            <a:ext cx="5183188" cy="823912"/>
          </a:xfrm>
        </p:spPr>
        <p:txBody>
          <a:bodyPr>
            <a:normAutofit/>
          </a:bodyPr>
          <a:lstStyle/>
          <a:p>
            <a:r>
              <a:rPr lang="en-US" sz="1800" b="0" dirty="0">
                <a:solidFill>
                  <a:srgbClr val="FF0000"/>
                </a:solidFill>
              </a:rPr>
              <a:t>Random Forest – 100%</a:t>
            </a:r>
          </a:p>
        </p:txBody>
      </p:sp>
      <p:pic>
        <p:nvPicPr>
          <p:cNvPr id="7" name="Content Placeholder 6" descr="ML16_Region_Attacks_Pie_DL.png">
            <a:extLst>
              <a:ext uri="{FF2B5EF4-FFF2-40B4-BE49-F238E27FC236}">
                <a16:creationId xmlns:a16="http://schemas.microsoft.com/office/drawing/2014/main" id="{08DB4AA4-3958-4C51-93CE-9FB3889A4643}"/>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696271" y="2894654"/>
            <a:ext cx="4276945" cy="2397248"/>
          </a:xfrm>
          <a:prstGeom prst="rect">
            <a:avLst/>
          </a:prstGeom>
          <a:noFill/>
          <a:ln>
            <a:noFill/>
          </a:ln>
        </p:spPr>
      </p:pic>
      <p:pic>
        <p:nvPicPr>
          <p:cNvPr id="8" name="Content Placeholder 7" descr="ML7_Region_Attacks_Pie_RF.png">
            <a:extLst>
              <a:ext uri="{FF2B5EF4-FFF2-40B4-BE49-F238E27FC236}">
                <a16:creationId xmlns:a16="http://schemas.microsoft.com/office/drawing/2014/main" id="{34FFB5B7-11BC-41E5-8745-255AE94A3A43}"/>
              </a:ext>
            </a:extLst>
          </p:cNvPr>
          <p:cNvPicPr>
            <a:picLocks noGrp="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839788" y="2894653"/>
            <a:ext cx="3638737" cy="2314694"/>
          </a:xfrm>
          <a:prstGeom prst="rect">
            <a:avLst/>
          </a:prstGeom>
          <a:noFill/>
          <a:ln>
            <a:noFill/>
          </a:ln>
        </p:spPr>
      </p:pic>
      <p:sp>
        <p:nvSpPr>
          <p:cNvPr id="4" name="TextBox 3"/>
          <p:cNvSpPr txBox="1"/>
          <p:nvPr/>
        </p:nvSpPr>
        <p:spPr>
          <a:xfrm>
            <a:off x="1280209" y="5715000"/>
            <a:ext cx="8157298" cy="369332"/>
          </a:xfrm>
          <a:prstGeom prst="rect">
            <a:avLst/>
          </a:prstGeom>
          <a:noFill/>
        </p:spPr>
        <p:txBody>
          <a:bodyPr wrap="none" rtlCol="0">
            <a:spAutoFit/>
          </a:bodyPr>
          <a:lstStyle/>
          <a:p>
            <a:r>
              <a:rPr lang="en-US" dirty="0">
                <a:solidFill>
                  <a:srgbClr val="0070C0"/>
                </a:solidFill>
              </a:rPr>
              <a:t>Using Random Forest method, South Asia is predicted as number 1 region for future. </a:t>
            </a:r>
          </a:p>
        </p:txBody>
      </p:sp>
    </p:spTree>
    <p:extLst>
      <p:ext uri="{BB962C8B-B14F-4D97-AF65-F5344CB8AC3E}">
        <p14:creationId xmlns:p14="http://schemas.microsoft.com/office/powerpoint/2010/main" val="1977110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873"/>
            <a:ext cx="10515600" cy="1325563"/>
          </a:xfrm>
        </p:spPr>
        <p:txBody>
          <a:bodyPr>
            <a:normAutofit/>
          </a:bodyPr>
          <a:lstStyle/>
          <a:p>
            <a:r>
              <a:rPr lang="en-US" sz="3600" dirty="0">
                <a:solidFill>
                  <a:srgbClr val="0070C0"/>
                </a:solidFill>
              </a:rPr>
              <a:t>Region vs Attack Prediction - Bar</a:t>
            </a:r>
          </a:p>
        </p:txBody>
      </p:sp>
      <p:sp>
        <p:nvSpPr>
          <p:cNvPr id="3" name="Content Placeholder 2"/>
          <p:cNvSpPr>
            <a:spLocks noGrp="1"/>
          </p:cNvSpPr>
          <p:nvPr>
            <p:ph sz="half" idx="1"/>
          </p:nvPr>
        </p:nvSpPr>
        <p:spPr>
          <a:xfrm>
            <a:off x="838200" y="1693740"/>
            <a:ext cx="5181600" cy="4038845"/>
          </a:xfrm>
        </p:spPr>
        <p:txBody>
          <a:bodyPr>
            <a:normAutofit/>
          </a:bodyPr>
          <a:lstStyle/>
          <a:p>
            <a:r>
              <a:rPr lang="en-US" sz="1800" dirty="0">
                <a:solidFill>
                  <a:srgbClr val="FF0000"/>
                </a:solidFill>
              </a:rPr>
              <a:t>Random Forest Bar Chart</a:t>
            </a:r>
          </a:p>
          <a:p>
            <a:endParaRPr lang="en-US" sz="1800" dirty="0"/>
          </a:p>
          <a:p>
            <a:endParaRPr lang="en-US" sz="1800" dirty="0"/>
          </a:p>
        </p:txBody>
      </p:sp>
      <p:sp>
        <p:nvSpPr>
          <p:cNvPr id="4" name="Content Placeholder 3"/>
          <p:cNvSpPr>
            <a:spLocks noGrp="1"/>
          </p:cNvSpPr>
          <p:nvPr>
            <p:ph sz="half" idx="2"/>
          </p:nvPr>
        </p:nvSpPr>
        <p:spPr>
          <a:xfrm>
            <a:off x="6172200" y="1716942"/>
            <a:ext cx="5181600" cy="4351338"/>
          </a:xfrm>
        </p:spPr>
        <p:txBody>
          <a:bodyPr/>
          <a:lstStyle/>
          <a:p>
            <a:r>
              <a:rPr lang="en-US" sz="1800" dirty="0">
                <a:solidFill>
                  <a:srgbClr val="FF0000"/>
                </a:solidFill>
              </a:rPr>
              <a:t>Deep Learning Bar Chart</a:t>
            </a:r>
          </a:p>
          <a:p>
            <a:endParaRPr lang="en-US" dirty="0"/>
          </a:p>
        </p:txBody>
      </p:sp>
      <p:pic>
        <p:nvPicPr>
          <p:cNvPr id="8" name="Picture 7" descr="ML7_Region_Attacks_Bar_RF.png"/>
          <p:cNvPicPr/>
          <p:nvPr/>
        </p:nvPicPr>
        <p:blipFill>
          <a:blip r:embed="rId3">
            <a:extLst>
              <a:ext uri="{28A0092B-C50C-407E-A947-70E740481C1C}">
                <a14:useLocalDpi xmlns:a14="http://schemas.microsoft.com/office/drawing/2010/main" val="0"/>
              </a:ext>
            </a:extLst>
          </a:blip>
          <a:srcRect/>
          <a:stretch>
            <a:fillRect/>
          </a:stretch>
        </p:blipFill>
        <p:spPr bwMode="auto">
          <a:xfrm>
            <a:off x="663821" y="2256571"/>
            <a:ext cx="5079022" cy="3076771"/>
          </a:xfrm>
          <a:prstGeom prst="rect">
            <a:avLst/>
          </a:prstGeom>
          <a:noFill/>
          <a:ln>
            <a:noFill/>
          </a:ln>
        </p:spPr>
      </p:pic>
      <p:pic>
        <p:nvPicPr>
          <p:cNvPr id="9" name="Picture 8" descr="ML16_Region_Attacks_Bar_DL.png"/>
          <p:cNvPicPr/>
          <p:nvPr/>
        </p:nvPicPr>
        <p:blipFill>
          <a:blip r:embed="rId4">
            <a:extLst>
              <a:ext uri="{28A0092B-C50C-407E-A947-70E740481C1C}">
                <a14:useLocalDpi xmlns:a14="http://schemas.microsoft.com/office/drawing/2010/main" val="0"/>
              </a:ext>
            </a:extLst>
          </a:blip>
          <a:srcRect/>
          <a:stretch>
            <a:fillRect/>
          </a:stretch>
        </p:blipFill>
        <p:spPr bwMode="auto">
          <a:xfrm>
            <a:off x="5216770" y="2256571"/>
            <a:ext cx="5943600" cy="3076771"/>
          </a:xfrm>
          <a:prstGeom prst="rect">
            <a:avLst/>
          </a:prstGeom>
          <a:noFill/>
          <a:ln>
            <a:noFill/>
          </a:ln>
        </p:spPr>
      </p:pic>
      <p:sp>
        <p:nvSpPr>
          <p:cNvPr id="10" name="TextBox 9"/>
          <p:cNvSpPr txBox="1"/>
          <p:nvPr/>
        </p:nvSpPr>
        <p:spPr>
          <a:xfrm>
            <a:off x="1099038" y="5730121"/>
            <a:ext cx="9448080" cy="923330"/>
          </a:xfrm>
          <a:prstGeom prst="rect">
            <a:avLst/>
          </a:prstGeom>
          <a:noFill/>
        </p:spPr>
        <p:txBody>
          <a:bodyPr wrap="square" rtlCol="0">
            <a:spAutoFit/>
          </a:bodyPr>
          <a:lstStyle/>
          <a:p>
            <a:r>
              <a:rPr lang="en-US" dirty="0">
                <a:solidFill>
                  <a:srgbClr val="0070C0"/>
                </a:solidFill>
              </a:rPr>
              <a:t>Although Australasia &amp; Oceania is only at 0.1 or 0.2 % using two different methods, one of the major attacks this year took place in New Zealand. This shows that either more factors like security vulnerability, happiness etc. are needed to analyze.</a:t>
            </a:r>
          </a:p>
        </p:txBody>
      </p:sp>
    </p:spTree>
    <p:extLst>
      <p:ext uri="{BB962C8B-B14F-4D97-AF65-F5344CB8AC3E}">
        <p14:creationId xmlns:p14="http://schemas.microsoft.com/office/powerpoint/2010/main" val="30018065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TotalTime>
  <Words>900</Words>
  <Application>Microsoft Office PowerPoint</Application>
  <PresentationFormat>Widescreen</PresentationFormat>
  <Paragraphs>106</Paragraphs>
  <Slides>26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Wingdings</vt:lpstr>
      <vt:lpstr>Office Theme</vt:lpstr>
      <vt:lpstr>Global Terrorism Analysis</vt:lpstr>
      <vt:lpstr>Machine Learning </vt:lpstr>
      <vt:lpstr>Linear Regression</vt:lpstr>
      <vt:lpstr>Logistic Regression</vt:lpstr>
      <vt:lpstr>Machine learning algorithms</vt:lpstr>
      <vt:lpstr>Random forest vs Deep Learning comparison</vt:lpstr>
      <vt:lpstr>Region vs Terrorist Attacks – Past Data (Tableau)</vt:lpstr>
      <vt:lpstr>Predict Region with next terrorist attack</vt:lpstr>
      <vt:lpstr>Region vs Attack Prediction - Bar</vt:lpstr>
      <vt:lpstr>Region vs Casualties – Past Data (Tableau)</vt:lpstr>
      <vt:lpstr>Casualties vs Region Prediction - Pie</vt:lpstr>
      <vt:lpstr>Region vs Casualties prediction - bar</vt:lpstr>
      <vt:lpstr>Country vs Attacks – Past Data (Tableau)</vt:lpstr>
      <vt:lpstr>Country vs Attack - Prediction</vt:lpstr>
      <vt:lpstr>Country vs Attack Prediction- Bar</vt:lpstr>
      <vt:lpstr>Country vs Casualties – Past Data (Tableau)</vt:lpstr>
      <vt:lpstr>Country vs Casualties Prediction</vt:lpstr>
      <vt:lpstr>Country vs Casualties – Bar</vt:lpstr>
      <vt:lpstr>Province vs Attacks – Past Data (Tableau)</vt:lpstr>
      <vt:lpstr>Province vs Attacks Prediction - Bar</vt:lpstr>
      <vt:lpstr>AttackType vs Attacks – Tableau (Past Data)</vt:lpstr>
      <vt:lpstr>AttackType vs Attacks Prediction</vt:lpstr>
      <vt:lpstr>AttackType vs Attacks Prediction - Bar</vt:lpstr>
      <vt:lpstr>WeaponType vs Attacks – Tableau (Past Data)</vt:lpstr>
      <vt:lpstr>WeaponType vs Attacks Prediction</vt:lpstr>
      <vt:lpstr>WeaponType vs Attacks - Bar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Terrorism Analysis</dc:title>
  <dc:creator>Kunal Soni</dc:creator>
  <cp:lastModifiedBy>Kunal Soni</cp:lastModifiedBy>
  <cp:revision>31</cp:revision>
  <dcterms:created xsi:type="dcterms:W3CDTF">2019-07-06T23:18:25Z</dcterms:created>
  <dcterms:modified xsi:type="dcterms:W3CDTF">2019-07-13T23:55:35Z</dcterms:modified>
</cp:coreProperties>
</file>